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8" r:id="rId4"/>
    <p:sldId id="276" r:id="rId5"/>
    <p:sldId id="275" r:id="rId6"/>
    <p:sldId id="277" r:id="rId7"/>
    <p:sldId id="259" r:id="rId8"/>
    <p:sldId id="257" r:id="rId9"/>
    <p:sldId id="267" r:id="rId10"/>
    <p:sldId id="278" r:id="rId11"/>
    <p:sldId id="279" r:id="rId12"/>
    <p:sldId id="280" r:id="rId13"/>
    <p:sldId id="281" r:id="rId14"/>
    <p:sldId id="268" r:id="rId15"/>
    <p:sldId id="261" r:id="rId16"/>
    <p:sldId id="270" r:id="rId17"/>
    <p:sldId id="265" r:id="rId18"/>
    <p:sldId id="282" r:id="rId19"/>
    <p:sldId id="274"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p:cViewPr varScale="1">
        <p:scale>
          <a:sx n="59" d="100"/>
          <a:sy n="59" d="100"/>
        </p:scale>
        <p:origin x="109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ran&#231;oise\Documents\lycee\Acours\Acours%202016\Premi&#232;re%20S\nouveau%20programme\TC\TH32_age_terre\age_chondrit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000" dirty="0">
                <a:latin typeface="Arial" panose="020B0604020202020204" pitchFamily="34" charset="0"/>
                <a:cs typeface="Arial" panose="020B0604020202020204" pitchFamily="34" charset="0"/>
              </a:rPr>
              <a:t>Rapport nombre de C14 à l'instant t= Nt/Nombre d'atomes de C14 à l'instant t0=N0 : Nt /No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smoothMarker"/>
        <c:varyColors val="0"/>
        <c:ser>
          <c:idx val="0"/>
          <c:order val="0"/>
          <c:tx>
            <c:strRef>
              <c:f>Feuil2!$A$9</c:f>
              <c:strCache>
                <c:ptCount val="1"/>
                <c:pt idx="0">
                  <c:v>Rapport nombre de C14 à l'instant t= Nt/Nombre d'atomes de C14 à l'instant t0=N0 : Nt /No</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Feuil2!$B$7:$G$7</c:f>
              <c:numCache>
                <c:formatCode>#,##0</c:formatCode>
                <c:ptCount val="6"/>
                <c:pt idx="0" formatCode="General">
                  <c:v>0</c:v>
                </c:pt>
                <c:pt idx="1">
                  <c:v>5730</c:v>
                </c:pt>
                <c:pt idx="2" formatCode="General">
                  <c:v>11460</c:v>
                </c:pt>
                <c:pt idx="3" formatCode="0">
                  <c:v>22920</c:v>
                </c:pt>
                <c:pt idx="4" formatCode="0">
                  <c:v>45840</c:v>
                </c:pt>
                <c:pt idx="5" formatCode="0">
                  <c:v>91680</c:v>
                </c:pt>
              </c:numCache>
            </c:numRef>
          </c:xVal>
          <c:yVal>
            <c:numRef>
              <c:f>Feuil2!$B$9:$G$9</c:f>
              <c:numCache>
                <c:formatCode>General</c:formatCode>
                <c:ptCount val="6"/>
                <c:pt idx="0">
                  <c:v>1</c:v>
                </c:pt>
                <c:pt idx="1">
                  <c:v>0.505</c:v>
                </c:pt>
                <c:pt idx="2">
                  <c:v>0.26</c:v>
                </c:pt>
                <c:pt idx="3">
                  <c:v>0.12</c:v>
                </c:pt>
                <c:pt idx="4">
                  <c:v>6.5000000000000002E-2</c:v>
                </c:pt>
                <c:pt idx="5">
                  <c:v>0.03</c:v>
                </c:pt>
              </c:numCache>
            </c:numRef>
          </c:yVal>
          <c:smooth val="1"/>
          <c:extLst>
            <c:ext xmlns:c16="http://schemas.microsoft.com/office/drawing/2014/chart" uri="{C3380CC4-5D6E-409C-BE32-E72D297353CC}">
              <c16:uniqueId val="{00000000-D44D-4695-B49C-B225CC67D922}"/>
            </c:ext>
          </c:extLst>
        </c:ser>
        <c:dLbls>
          <c:showLegendKey val="0"/>
          <c:showVal val="0"/>
          <c:showCatName val="0"/>
          <c:showSerName val="0"/>
          <c:showPercent val="0"/>
          <c:showBubbleSize val="0"/>
        </c:dLbls>
        <c:axId val="393294632"/>
        <c:axId val="393294304"/>
      </c:scatterChart>
      <c:valAx>
        <c:axId val="393294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3294304"/>
        <c:crosses val="autoZero"/>
        <c:crossBetween val="midCat"/>
      </c:valAx>
      <c:valAx>
        <c:axId val="393294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32946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24/09/2019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24/09/2019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24/09/2019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24/09/2019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24/09/2019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24/09/2019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3302334-7E8B-4320-A1E2-4B05AC15A670}" type="datetimeFigureOut">
              <a:rPr lang="fr-FR" smtClean="0"/>
              <a:pPr/>
              <a:t>24/09/2019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3302334-7E8B-4320-A1E2-4B05AC15A670}" type="datetimeFigureOut">
              <a:rPr lang="fr-FR" smtClean="0"/>
              <a:pPr/>
              <a:t>24/09/2019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302334-7E8B-4320-A1E2-4B05AC15A670}" type="datetimeFigureOut">
              <a:rPr lang="fr-FR" smtClean="0"/>
              <a:pPr/>
              <a:t>24/09/2019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24/09/2019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24/09/2019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02334-7E8B-4320-A1E2-4B05AC15A670}" type="datetimeFigureOut">
              <a:rPr lang="fr-FR" smtClean="0"/>
              <a:pPr/>
              <a:t>24/09/2019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582E2-60D7-40E7-AECB-CED9E7320F8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4" name="Picture 50" descr="C:\Users\Tom\AppData\Local\Microsoft\Windows\Temporary Internet Files\Content.IE5\54P6HUVA\MPj04372230000[1].jpg"/>
          <p:cNvPicPr>
            <a:picLocks noChangeAspect="1" noChangeArrowheads="1"/>
          </p:cNvPicPr>
          <p:nvPr/>
        </p:nvPicPr>
        <p:blipFill>
          <a:blip r:embed="rId2" cstate="print"/>
          <a:srcRect/>
          <a:stretch>
            <a:fillRect/>
          </a:stretch>
        </p:blipFill>
        <p:spPr bwMode="auto">
          <a:xfrm>
            <a:off x="31335" y="0"/>
            <a:ext cx="9144000" cy="6858000"/>
          </a:xfrm>
          <a:prstGeom prst="rect">
            <a:avLst/>
          </a:prstGeom>
          <a:noFill/>
        </p:spPr>
      </p:pic>
      <p:sp>
        <p:nvSpPr>
          <p:cNvPr id="2" name="Titre 1"/>
          <p:cNvSpPr>
            <a:spLocks noGrp="1"/>
          </p:cNvSpPr>
          <p:nvPr>
            <p:ph type="ctrTitle"/>
          </p:nvPr>
        </p:nvSpPr>
        <p:spPr>
          <a:xfrm>
            <a:off x="426871" y="238337"/>
            <a:ext cx="8352928" cy="4248471"/>
          </a:xfrm>
        </p:spPr>
        <p:txBody>
          <a:bodyPr>
            <a:normAutofit fontScale="90000"/>
          </a:bodyPr>
          <a:lstStyle/>
          <a:p>
            <a:r>
              <a:rPr lang="fr-FR" sz="5000" b="1" dirty="0">
                <a:solidFill>
                  <a:srgbClr val="FFC000"/>
                </a:solidFill>
              </a:rPr>
              <a:t>Thème 3 </a:t>
            </a:r>
            <a:br>
              <a:rPr lang="fr-FR" sz="5000" b="1" dirty="0">
                <a:solidFill>
                  <a:srgbClr val="FFC000"/>
                </a:solidFill>
              </a:rPr>
            </a:br>
            <a:r>
              <a:rPr lang="fr-FR" sz="5000" b="1" dirty="0">
                <a:solidFill>
                  <a:srgbClr val="FFC000"/>
                </a:solidFill>
              </a:rPr>
              <a:t> La Terre : Un astre singulier</a:t>
            </a:r>
            <a:br>
              <a:rPr lang="fr-FR" sz="4000" dirty="0">
                <a:solidFill>
                  <a:srgbClr val="FFC000"/>
                </a:solidFill>
              </a:rPr>
            </a:br>
            <a:br>
              <a:rPr lang="fr-FR" sz="4000" dirty="0">
                <a:solidFill>
                  <a:srgbClr val="FFC000"/>
                </a:solidFill>
              </a:rPr>
            </a:br>
            <a:r>
              <a:rPr lang="fr-FR" dirty="0">
                <a:solidFill>
                  <a:srgbClr val="FFC000"/>
                </a:solidFill>
              </a:rPr>
              <a:t>		           </a:t>
            </a:r>
            <a:br>
              <a:rPr lang="fr-FR" dirty="0">
                <a:solidFill>
                  <a:srgbClr val="FFC000"/>
                </a:solidFill>
              </a:rPr>
            </a:br>
            <a:r>
              <a:rPr lang="fr-FR" sz="4000" dirty="0">
                <a:solidFill>
                  <a:srgbClr val="FFC000"/>
                </a:solidFill>
              </a:rPr>
              <a:t> </a:t>
            </a:r>
            <a:r>
              <a:rPr lang="fr-FR" sz="4000" b="1" dirty="0">
                <a:solidFill>
                  <a:srgbClr val="FFC000"/>
                </a:solidFill>
              </a:rPr>
              <a:t>Chapitre 3</a:t>
            </a:r>
            <a:r>
              <a:rPr lang="fr-FR" sz="4000" dirty="0">
                <a:solidFill>
                  <a:srgbClr val="FFC000"/>
                </a:solidFill>
              </a:rPr>
              <a:t> – L’histoire de l’âge de la Terre</a:t>
            </a:r>
            <a:br>
              <a:rPr lang="fr-FR" dirty="0">
                <a:solidFill>
                  <a:schemeClr val="bg1"/>
                </a:solidFill>
              </a:rPr>
            </a:br>
            <a:br>
              <a:rPr lang="fr-FR" dirty="0">
                <a:solidFill>
                  <a:schemeClr val="bg1"/>
                </a:solidFill>
              </a:rPr>
            </a:br>
            <a:endParaRPr lang="fr-FR" dirty="0">
              <a:solidFill>
                <a:schemeClr val="bg1"/>
              </a:solidFill>
            </a:endParaRPr>
          </a:p>
        </p:txBody>
      </p:sp>
      <p:sp>
        <p:nvSpPr>
          <p:cNvPr id="3" name="Sous-titre 2"/>
          <p:cNvSpPr>
            <a:spLocks noGrp="1"/>
          </p:cNvSpPr>
          <p:nvPr>
            <p:ph type="subTitle" idx="1"/>
          </p:nvPr>
        </p:nvSpPr>
        <p:spPr>
          <a:xfrm>
            <a:off x="1371600" y="4725144"/>
            <a:ext cx="6400800" cy="1752600"/>
          </a:xfrm>
        </p:spPr>
        <p:txBody>
          <a:bodyPr>
            <a:normAutofit/>
          </a:bodyPr>
          <a:lstStyle/>
          <a:p>
            <a:r>
              <a:rPr lang="fr-FR" sz="5000" b="1" dirty="0">
                <a:solidFill>
                  <a:schemeClr val="bg1"/>
                </a:solidFill>
              </a:rPr>
              <a:t>DATER LA TERRE</a:t>
            </a:r>
            <a:endParaRPr lang="fr-FR" sz="5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4855F-DFBA-4141-8286-7D4E784E2667}"/>
              </a:ext>
            </a:extLst>
          </p:cNvPr>
          <p:cNvSpPr>
            <a:spLocks noGrp="1"/>
          </p:cNvSpPr>
          <p:nvPr>
            <p:ph type="title"/>
          </p:nvPr>
        </p:nvSpPr>
        <p:spPr>
          <a:xfrm>
            <a:off x="457200" y="260648"/>
            <a:ext cx="8229600" cy="1143000"/>
          </a:xfrm>
        </p:spPr>
        <p:txBody>
          <a:bodyPr/>
          <a:lstStyle/>
          <a:p>
            <a:r>
              <a:rPr lang="fr-FR" dirty="0">
                <a:solidFill>
                  <a:srgbClr val="002060"/>
                </a:solidFill>
              </a:rPr>
              <a:t>Lord Kelvin</a:t>
            </a:r>
          </a:p>
        </p:txBody>
      </p:sp>
      <p:pic>
        <p:nvPicPr>
          <p:cNvPr id="3" name="Image 2">
            <a:extLst>
              <a:ext uri="{FF2B5EF4-FFF2-40B4-BE49-F238E27FC236}">
                <a16:creationId xmlns:a16="http://schemas.microsoft.com/office/drawing/2014/main" id="{9BA67123-E09D-4823-A319-16FC61354816}"/>
              </a:ext>
            </a:extLst>
          </p:cNvPr>
          <p:cNvPicPr>
            <a:picLocks noChangeAspect="1"/>
          </p:cNvPicPr>
          <p:nvPr/>
        </p:nvPicPr>
        <p:blipFill>
          <a:blip r:embed="rId2"/>
          <a:stretch>
            <a:fillRect/>
          </a:stretch>
        </p:blipFill>
        <p:spPr>
          <a:xfrm>
            <a:off x="7092280" y="476672"/>
            <a:ext cx="1714500" cy="2781300"/>
          </a:xfrm>
          <a:prstGeom prst="rect">
            <a:avLst/>
          </a:prstGeom>
        </p:spPr>
      </p:pic>
      <p:sp>
        <p:nvSpPr>
          <p:cNvPr id="4" name="Rectangle 3">
            <a:extLst>
              <a:ext uri="{FF2B5EF4-FFF2-40B4-BE49-F238E27FC236}">
                <a16:creationId xmlns:a16="http://schemas.microsoft.com/office/drawing/2014/main" id="{FBD3FAFA-556F-4618-9D9F-2267178D460D}"/>
              </a:ext>
            </a:extLst>
          </p:cNvPr>
          <p:cNvSpPr/>
          <p:nvPr/>
        </p:nvSpPr>
        <p:spPr>
          <a:xfrm>
            <a:off x="337220" y="1403648"/>
            <a:ext cx="6539036" cy="3840026"/>
          </a:xfrm>
          <a:prstGeom prst="rect">
            <a:avLst/>
          </a:prstGeom>
        </p:spPr>
        <p:txBody>
          <a:bodyPr wrap="square">
            <a:spAutoFit/>
          </a:bodyPr>
          <a:lstStyle/>
          <a:p>
            <a:pPr algn="just">
              <a:lnSpc>
                <a:spcPct val="107000"/>
              </a:lnSpc>
              <a:spcAft>
                <a:spcPts val="800"/>
              </a:spcAft>
            </a:pPr>
            <a:r>
              <a:rPr lang="fr-FR" dirty="0">
                <a:latin typeface="Arial" panose="020B0604020202020204" pitchFamily="34" charset="0"/>
                <a:ea typeface="Times New Roman" panose="02020603050405020304" pitchFamily="18" charset="0"/>
                <a:cs typeface="Arial" panose="020B0604020202020204" pitchFamily="34" charset="0"/>
              </a:rPr>
              <a:t>Vers 1860, le physicien anglais William Thomson qui deviendra Lord Kelvin, estime l'âge de la Terre à 100 Ma à partir des lois de la thermodynamique.</a:t>
            </a:r>
          </a:p>
          <a:p>
            <a:pPr algn="just">
              <a:lnSpc>
                <a:spcPct val="107000"/>
              </a:lnSpc>
              <a:spcAft>
                <a:spcPts val="800"/>
              </a:spcAft>
            </a:pPr>
            <a:r>
              <a:rPr lang="fr-FR" dirty="0">
                <a:latin typeface="Arial" panose="020B0604020202020204" pitchFamily="34" charset="0"/>
                <a:ea typeface="Times New Roman" panose="02020603050405020304" pitchFamily="18" charset="0"/>
                <a:cs typeface="Arial" panose="020B0604020202020204" pitchFamily="34" charset="0"/>
              </a:rPr>
              <a:t> Son raisonnement est le suivant. </a:t>
            </a:r>
          </a:p>
          <a:p>
            <a:pPr algn="just">
              <a:lnSpc>
                <a:spcPct val="107000"/>
              </a:lnSpc>
              <a:spcAft>
                <a:spcPts val="800"/>
              </a:spcAft>
            </a:pPr>
            <a:r>
              <a:rPr lang="fr-FR" dirty="0">
                <a:latin typeface="Arial" panose="020B0604020202020204" pitchFamily="34" charset="0"/>
                <a:ea typeface="Times New Roman" panose="02020603050405020304" pitchFamily="18" charset="0"/>
                <a:cs typeface="Arial" panose="020B0604020202020204" pitchFamily="34" charset="0"/>
              </a:rPr>
              <a:t>Il identifie comme thermique l'énergie nécessaire aux processus géologiques (volcanisme, formation des reliefs, etc. ). La surface de la Terre perdant cette chaleur par radiation, il utilise les lois de diffusion de la chaleur établies pour déterminer son âge de refroidissement. </a:t>
            </a:r>
          </a:p>
          <a:p>
            <a:pPr algn="just">
              <a:lnSpc>
                <a:spcPct val="107000"/>
              </a:lnSpc>
              <a:spcAft>
                <a:spcPts val="800"/>
              </a:spcAft>
            </a:pPr>
            <a:endParaRPr lang="fr-FR" sz="24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Arial" panose="020B0604020202020204" pitchFamily="34" charset="0"/>
                <a:ea typeface="Times New Roman" panose="02020603050405020304" pitchFamily="18" charset="0"/>
                <a:cs typeface="Arial" panose="020B0604020202020204" pitchFamily="34" charset="0"/>
              </a:rPr>
              <a:t> </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3192AA74-4E87-464E-9C27-82F46707F3FC}"/>
              </a:ext>
            </a:extLst>
          </p:cNvPr>
          <p:cNvPicPr>
            <a:picLocks noChangeAspect="1"/>
          </p:cNvPicPr>
          <p:nvPr/>
        </p:nvPicPr>
        <p:blipFill>
          <a:blip r:embed="rId3"/>
          <a:stretch>
            <a:fillRect/>
          </a:stretch>
        </p:blipFill>
        <p:spPr>
          <a:xfrm>
            <a:off x="6949405" y="3419053"/>
            <a:ext cx="1857375" cy="2962275"/>
          </a:xfrm>
          <a:prstGeom prst="rect">
            <a:avLst/>
          </a:prstGeom>
        </p:spPr>
      </p:pic>
    </p:spTree>
    <p:extLst>
      <p:ext uri="{BB962C8B-B14F-4D97-AF65-F5344CB8AC3E}">
        <p14:creationId xmlns:p14="http://schemas.microsoft.com/office/powerpoint/2010/main" val="207655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4855F-DFBA-4141-8286-7D4E784E2667}"/>
              </a:ext>
            </a:extLst>
          </p:cNvPr>
          <p:cNvSpPr>
            <a:spLocks noGrp="1"/>
          </p:cNvSpPr>
          <p:nvPr>
            <p:ph type="title"/>
          </p:nvPr>
        </p:nvSpPr>
        <p:spPr>
          <a:xfrm>
            <a:off x="338304" y="60614"/>
            <a:ext cx="8229600" cy="1143000"/>
          </a:xfrm>
        </p:spPr>
        <p:txBody>
          <a:bodyPr/>
          <a:lstStyle/>
          <a:p>
            <a:r>
              <a:rPr lang="fr-FR" dirty="0">
                <a:solidFill>
                  <a:srgbClr val="002060"/>
                </a:solidFill>
              </a:rPr>
              <a:t>Charles Lyell</a:t>
            </a:r>
          </a:p>
        </p:txBody>
      </p:sp>
      <p:sp>
        <p:nvSpPr>
          <p:cNvPr id="4" name="Rectangle 3">
            <a:extLst>
              <a:ext uri="{FF2B5EF4-FFF2-40B4-BE49-F238E27FC236}">
                <a16:creationId xmlns:a16="http://schemas.microsoft.com/office/drawing/2014/main" id="{FBD3FAFA-556F-4618-9D9F-2267178D460D}"/>
              </a:ext>
            </a:extLst>
          </p:cNvPr>
          <p:cNvSpPr/>
          <p:nvPr/>
        </p:nvSpPr>
        <p:spPr>
          <a:xfrm>
            <a:off x="326745" y="973105"/>
            <a:ext cx="6539036" cy="3355662"/>
          </a:xfrm>
          <a:prstGeom prst="rect">
            <a:avLst/>
          </a:prstGeom>
        </p:spPr>
        <p:txBody>
          <a:bodyPr wrap="square">
            <a:spAutoFit/>
          </a:bodyPr>
          <a:lstStyle/>
          <a:p>
            <a:pPr algn="just">
              <a:lnSpc>
                <a:spcPct val="107000"/>
              </a:lnSpc>
              <a:spcAft>
                <a:spcPts val="800"/>
              </a:spcAft>
            </a:pPr>
            <a:r>
              <a:rPr lang="fr-FR" sz="2500" dirty="0">
                <a:latin typeface="Arial" panose="020B0604020202020204" pitchFamily="34" charset="0"/>
                <a:ea typeface="Times New Roman" panose="02020603050405020304" pitchFamily="18" charset="0"/>
                <a:cs typeface="Arial" panose="020B0604020202020204" pitchFamily="34" charset="0"/>
              </a:rPr>
              <a:t>Charles Lyell s’oppose Lord Kelvin. Il pense que la Terre n'a guère évolué au cours du temps estime l’âge de 100 Ma trop faible. Les estimations géologiques, basées sur la vitesse de dépôts des sédiments ou sur l'accroissement de la salinité des océans, donnent des âges supérieurs à 90 ou 100 Ma. Charles Lyell </a:t>
            </a:r>
            <a:endParaRPr lang="fr-FR" sz="25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65D4BA4B-FB18-428F-921D-E693F67342F1}"/>
              </a:ext>
            </a:extLst>
          </p:cNvPr>
          <p:cNvPicPr>
            <a:picLocks noChangeAspect="1"/>
          </p:cNvPicPr>
          <p:nvPr/>
        </p:nvPicPr>
        <p:blipFill>
          <a:blip r:embed="rId2"/>
          <a:stretch>
            <a:fillRect/>
          </a:stretch>
        </p:blipFill>
        <p:spPr>
          <a:xfrm>
            <a:off x="6854222" y="271232"/>
            <a:ext cx="1981200" cy="2886075"/>
          </a:xfrm>
          <a:prstGeom prst="rect">
            <a:avLst/>
          </a:prstGeom>
        </p:spPr>
      </p:pic>
      <p:pic>
        <p:nvPicPr>
          <p:cNvPr id="7" name="Image 6">
            <a:extLst>
              <a:ext uri="{FF2B5EF4-FFF2-40B4-BE49-F238E27FC236}">
                <a16:creationId xmlns:a16="http://schemas.microsoft.com/office/drawing/2014/main" id="{29596EEC-156C-44AB-9D2E-A945BD949329}"/>
              </a:ext>
            </a:extLst>
          </p:cNvPr>
          <p:cNvPicPr>
            <a:picLocks noChangeAspect="1"/>
          </p:cNvPicPr>
          <p:nvPr/>
        </p:nvPicPr>
        <p:blipFill>
          <a:blip r:embed="rId3"/>
          <a:stretch>
            <a:fillRect/>
          </a:stretch>
        </p:blipFill>
        <p:spPr>
          <a:xfrm>
            <a:off x="2278219" y="3896521"/>
            <a:ext cx="2649755" cy="2689473"/>
          </a:xfrm>
          <a:prstGeom prst="rect">
            <a:avLst/>
          </a:prstGeom>
        </p:spPr>
      </p:pic>
      <p:pic>
        <p:nvPicPr>
          <p:cNvPr id="8" name="Image 7">
            <a:extLst>
              <a:ext uri="{FF2B5EF4-FFF2-40B4-BE49-F238E27FC236}">
                <a16:creationId xmlns:a16="http://schemas.microsoft.com/office/drawing/2014/main" id="{4D093C16-92A0-4B6B-8620-7BBE74CE3EE9}"/>
              </a:ext>
            </a:extLst>
          </p:cNvPr>
          <p:cNvPicPr>
            <a:picLocks noChangeAspect="1"/>
          </p:cNvPicPr>
          <p:nvPr/>
        </p:nvPicPr>
        <p:blipFill>
          <a:blip r:embed="rId4"/>
          <a:stretch>
            <a:fillRect/>
          </a:stretch>
        </p:blipFill>
        <p:spPr>
          <a:xfrm>
            <a:off x="4572000" y="4419155"/>
            <a:ext cx="3219450" cy="2076450"/>
          </a:xfrm>
          <a:prstGeom prst="rect">
            <a:avLst/>
          </a:prstGeom>
        </p:spPr>
      </p:pic>
    </p:spTree>
    <p:extLst>
      <p:ext uri="{BB962C8B-B14F-4D97-AF65-F5344CB8AC3E}">
        <p14:creationId xmlns:p14="http://schemas.microsoft.com/office/powerpoint/2010/main" val="4010719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4855F-DFBA-4141-8286-7D4E784E2667}"/>
              </a:ext>
            </a:extLst>
          </p:cNvPr>
          <p:cNvSpPr>
            <a:spLocks noGrp="1"/>
          </p:cNvSpPr>
          <p:nvPr>
            <p:ph type="title"/>
          </p:nvPr>
        </p:nvSpPr>
        <p:spPr>
          <a:xfrm>
            <a:off x="338304" y="60614"/>
            <a:ext cx="8229600" cy="1143000"/>
          </a:xfrm>
        </p:spPr>
        <p:txBody>
          <a:bodyPr/>
          <a:lstStyle/>
          <a:p>
            <a:r>
              <a:rPr lang="fr-FR" dirty="0">
                <a:solidFill>
                  <a:srgbClr val="002060"/>
                </a:solidFill>
              </a:rPr>
              <a:t>Henri Becquerel</a:t>
            </a:r>
          </a:p>
        </p:txBody>
      </p:sp>
      <p:sp>
        <p:nvSpPr>
          <p:cNvPr id="4" name="Rectangle 3">
            <a:extLst>
              <a:ext uri="{FF2B5EF4-FFF2-40B4-BE49-F238E27FC236}">
                <a16:creationId xmlns:a16="http://schemas.microsoft.com/office/drawing/2014/main" id="{FBD3FAFA-556F-4618-9D9F-2267178D460D}"/>
              </a:ext>
            </a:extLst>
          </p:cNvPr>
          <p:cNvSpPr/>
          <p:nvPr/>
        </p:nvSpPr>
        <p:spPr>
          <a:xfrm>
            <a:off x="326745" y="973105"/>
            <a:ext cx="6539036" cy="2015936"/>
          </a:xfrm>
          <a:prstGeom prst="rect">
            <a:avLst/>
          </a:prstGeom>
        </p:spPr>
        <p:txBody>
          <a:bodyPr wrap="square">
            <a:spAutoFit/>
          </a:bodyPr>
          <a:lstStyle/>
          <a:p>
            <a:r>
              <a:rPr lang="fr-FR" sz="2500" dirty="0"/>
              <a:t>C'est la découverte de la radioactivité par Henri Becquerel en 1896 et de ses applications à la datation qui y mettra fin. Cependant, le chiffre proposé par Kelvin ne sera révisé qu'après la Deuxième Guerre Mondiale. </a:t>
            </a:r>
          </a:p>
        </p:txBody>
      </p:sp>
      <p:pic>
        <p:nvPicPr>
          <p:cNvPr id="3" name="Image 2">
            <a:extLst>
              <a:ext uri="{FF2B5EF4-FFF2-40B4-BE49-F238E27FC236}">
                <a16:creationId xmlns:a16="http://schemas.microsoft.com/office/drawing/2014/main" id="{3E26D506-0B1A-4D31-A3C9-76E2B351FC82}"/>
              </a:ext>
            </a:extLst>
          </p:cNvPr>
          <p:cNvPicPr>
            <a:picLocks noChangeAspect="1"/>
          </p:cNvPicPr>
          <p:nvPr/>
        </p:nvPicPr>
        <p:blipFill>
          <a:blip r:embed="rId2"/>
          <a:stretch>
            <a:fillRect/>
          </a:stretch>
        </p:blipFill>
        <p:spPr>
          <a:xfrm>
            <a:off x="6998869" y="330835"/>
            <a:ext cx="1790700" cy="2790825"/>
          </a:xfrm>
          <a:prstGeom prst="rect">
            <a:avLst/>
          </a:prstGeom>
        </p:spPr>
      </p:pic>
      <p:sp>
        <p:nvSpPr>
          <p:cNvPr id="9" name="Titre 1">
            <a:extLst>
              <a:ext uri="{FF2B5EF4-FFF2-40B4-BE49-F238E27FC236}">
                <a16:creationId xmlns:a16="http://schemas.microsoft.com/office/drawing/2014/main" id="{751902CB-1F78-4FC4-9148-BF41DAA5E34E}"/>
              </a:ext>
            </a:extLst>
          </p:cNvPr>
          <p:cNvSpPr txBox="1">
            <a:spLocks/>
          </p:cNvSpPr>
          <p:nvPr/>
        </p:nvSpPr>
        <p:spPr>
          <a:xfrm>
            <a:off x="306167" y="3024846"/>
            <a:ext cx="5317551" cy="540549"/>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a:solidFill>
                  <a:srgbClr val="0070C0"/>
                </a:solidFill>
                <a:latin typeface="Arial" panose="020B0604020202020204" pitchFamily="34" charset="0"/>
                <a:ea typeface="Times New Roman" panose="02020603050405020304" pitchFamily="18" charset="0"/>
                <a:cs typeface="Arial" panose="020B0604020202020204" pitchFamily="34" charset="0"/>
              </a:rPr>
              <a:t>Principe de la décroissance radioactive</a:t>
            </a:r>
            <a:endParaRPr lang="fr-FR" sz="3000" dirty="0"/>
          </a:p>
        </p:txBody>
      </p:sp>
      <p:pic>
        <p:nvPicPr>
          <p:cNvPr id="11" name="Image 1">
            <a:extLst>
              <a:ext uri="{FF2B5EF4-FFF2-40B4-BE49-F238E27FC236}">
                <a16:creationId xmlns:a16="http://schemas.microsoft.com/office/drawing/2014/main" id="{45BB6BD4-A5E1-48CD-A449-D1CE993C3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23" y="3429000"/>
            <a:ext cx="6120680" cy="297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78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BC0603-3C53-4C6D-AB55-288DC75D21E5}"/>
              </a:ext>
            </a:extLst>
          </p:cNvPr>
          <p:cNvSpPr>
            <a:spLocks noGrp="1"/>
          </p:cNvSpPr>
          <p:nvPr>
            <p:ph type="title"/>
          </p:nvPr>
        </p:nvSpPr>
        <p:spPr>
          <a:xfrm>
            <a:off x="457200" y="294730"/>
            <a:ext cx="8229600" cy="778098"/>
          </a:xfrm>
        </p:spPr>
        <p:txBody>
          <a:bodyPr>
            <a:normAutofit/>
          </a:bodyPr>
          <a:lstStyle/>
          <a:p>
            <a:r>
              <a:rPr lang="fr-FR" sz="3000" b="1" dirty="0">
                <a:solidFill>
                  <a:srgbClr val="002060"/>
                </a:solidFill>
                <a:latin typeface="Arial" panose="020B0604020202020204" pitchFamily="34" charset="0"/>
                <a:ea typeface="Times New Roman" panose="02020603050405020304" pitchFamily="18" charset="0"/>
                <a:cs typeface="Arial" panose="020B0604020202020204" pitchFamily="34" charset="0"/>
              </a:rPr>
              <a:t>Principe de la décroissance radioactive</a:t>
            </a:r>
            <a:endParaRPr lang="fr-FR" sz="3000" dirty="0">
              <a:solidFill>
                <a:srgbClr val="002060"/>
              </a:solidFill>
            </a:endParaRPr>
          </a:p>
        </p:txBody>
      </p:sp>
      <p:sp>
        <p:nvSpPr>
          <p:cNvPr id="6" name="Rectangle 5">
            <a:extLst>
              <a:ext uri="{FF2B5EF4-FFF2-40B4-BE49-F238E27FC236}">
                <a16:creationId xmlns:a16="http://schemas.microsoft.com/office/drawing/2014/main" id="{2CBF69CD-B035-4B8A-B62A-B01D71C6CA72}"/>
              </a:ext>
            </a:extLst>
          </p:cNvPr>
          <p:cNvSpPr/>
          <p:nvPr/>
        </p:nvSpPr>
        <p:spPr>
          <a:xfrm>
            <a:off x="323528" y="1072828"/>
            <a:ext cx="8496944" cy="2015936"/>
          </a:xfrm>
          <a:prstGeom prst="rect">
            <a:avLst/>
          </a:prstGeom>
        </p:spPr>
        <p:txBody>
          <a:bodyPr wrap="square">
            <a:spAutoFit/>
          </a:bodyPr>
          <a:lstStyle/>
          <a:p>
            <a:pPr algn="just">
              <a:spcAft>
                <a:spcPts val="0"/>
              </a:spcAft>
            </a:pPr>
            <a:r>
              <a:rPr lang="fr-FR" sz="2500" b="1" dirty="0">
                <a:latin typeface="Arial" panose="020B0604020202020204" pitchFamily="34" charset="0"/>
                <a:ea typeface="Times New Roman" panose="02020603050405020304" pitchFamily="18" charset="0"/>
                <a:cs typeface="Arial" panose="020B0604020202020204" pitchFamily="34" charset="0"/>
              </a:rPr>
              <a:t>Un noyau radioactif</a:t>
            </a:r>
            <a:r>
              <a:rPr lang="fr-FR" sz="2500" dirty="0">
                <a:latin typeface="Arial" panose="020B0604020202020204" pitchFamily="34" charset="0"/>
                <a:ea typeface="Times New Roman" panose="02020603050405020304" pitchFamily="18" charset="0"/>
                <a:cs typeface="Arial" panose="020B0604020202020204" pitchFamily="34" charset="0"/>
              </a:rPr>
              <a:t> est un noyau </a:t>
            </a:r>
            <a:r>
              <a:rPr lang="fr-FR" sz="2500" b="1" dirty="0">
                <a:latin typeface="Arial" panose="020B0604020202020204" pitchFamily="34" charset="0"/>
                <a:ea typeface="Times New Roman" panose="02020603050405020304" pitchFamily="18" charset="0"/>
                <a:cs typeface="Arial" panose="020B0604020202020204" pitchFamily="34" charset="0"/>
              </a:rPr>
              <a:t>instable</a:t>
            </a:r>
            <a:r>
              <a:rPr lang="fr-FR" sz="2500" dirty="0">
                <a:latin typeface="Arial" panose="020B0604020202020204" pitchFamily="34" charset="0"/>
                <a:ea typeface="Times New Roman" panose="02020603050405020304" pitchFamily="18" charset="0"/>
                <a:cs typeface="Arial" panose="020B0604020202020204" pitchFamily="34" charset="0"/>
              </a:rPr>
              <a:t> subissant spontanément une transformation appelée </a:t>
            </a:r>
            <a:r>
              <a:rPr lang="fr-FR" sz="2500" b="1" dirty="0">
                <a:latin typeface="Arial" panose="020B0604020202020204" pitchFamily="34" charset="0"/>
                <a:ea typeface="Times New Roman" panose="02020603050405020304" pitchFamily="18" charset="0"/>
                <a:cs typeface="Arial" panose="020B0604020202020204" pitchFamily="34" charset="0"/>
              </a:rPr>
              <a:t>désintégration</a:t>
            </a:r>
            <a:r>
              <a:rPr lang="fr-FR" sz="2500" dirty="0">
                <a:latin typeface="Arial" panose="020B0604020202020204" pitchFamily="34" charset="0"/>
                <a:ea typeface="Times New Roman" panose="02020603050405020304" pitchFamily="18" charset="0"/>
                <a:cs typeface="Arial" panose="020B0604020202020204" pitchFamily="34" charset="0"/>
              </a:rPr>
              <a:t> permettant un retour à la stabilité. Il ne "vieillit" donc pas puisqu'il se transforme sans subir de modifications progressives. </a:t>
            </a:r>
          </a:p>
        </p:txBody>
      </p:sp>
      <p:pic>
        <p:nvPicPr>
          <p:cNvPr id="7" name="Image 1">
            <a:extLst>
              <a:ext uri="{FF2B5EF4-FFF2-40B4-BE49-F238E27FC236}">
                <a16:creationId xmlns:a16="http://schemas.microsoft.com/office/drawing/2014/main" id="{589FFADC-30A6-485A-A865-8230BDEA5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18" y="3356992"/>
            <a:ext cx="3833130" cy="186194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4FC5D105-31DA-4C80-B3E3-C5E4A69A78A6}"/>
              </a:ext>
            </a:extLst>
          </p:cNvPr>
          <p:cNvPicPr>
            <a:picLocks noChangeAspect="1"/>
          </p:cNvPicPr>
          <p:nvPr/>
        </p:nvPicPr>
        <p:blipFill>
          <a:blip r:embed="rId3"/>
          <a:stretch>
            <a:fillRect/>
          </a:stretch>
        </p:blipFill>
        <p:spPr>
          <a:xfrm>
            <a:off x="4371388" y="3429000"/>
            <a:ext cx="4297499" cy="2448272"/>
          </a:xfrm>
          <a:prstGeom prst="rect">
            <a:avLst/>
          </a:prstGeom>
        </p:spPr>
      </p:pic>
    </p:spTree>
    <p:extLst>
      <p:ext uri="{BB962C8B-B14F-4D97-AF65-F5344CB8AC3E}">
        <p14:creationId xmlns:p14="http://schemas.microsoft.com/office/powerpoint/2010/main" val="1605985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1">
            <a:extLst>
              <a:ext uri="{FF2B5EF4-FFF2-40B4-BE49-F238E27FC236}">
                <a16:creationId xmlns:a16="http://schemas.microsoft.com/office/drawing/2014/main" id="{C161CE5A-CB2B-41AC-B777-0441C490357A}"/>
              </a:ext>
            </a:extLst>
          </p:cNvPr>
          <p:cNvSpPr>
            <a:spLocks noGrp="1"/>
          </p:cNvSpPr>
          <p:nvPr>
            <p:ph type="title"/>
          </p:nvPr>
        </p:nvSpPr>
        <p:spPr>
          <a:xfrm>
            <a:off x="426368" y="1268760"/>
            <a:ext cx="8291264" cy="274042"/>
          </a:xfrm>
        </p:spPr>
        <p:txBody>
          <a:bodyPr>
            <a:normAutofit fontScale="90000"/>
          </a:bodyPr>
          <a:lstStyle/>
          <a:p>
            <a:r>
              <a:rPr lang="fr-FR" sz="3300" b="1" dirty="0">
                <a:solidFill>
                  <a:srgbClr val="002060"/>
                </a:solidFill>
              </a:rPr>
              <a:t>Détermination des constantes radioactive pour </a:t>
            </a:r>
            <a:r>
              <a:rPr lang="fr-FR" sz="3300" b="1" baseline="30000" dirty="0">
                <a:solidFill>
                  <a:srgbClr val="002060"/>
                </a:solidFill>
              </a:rPr>
              <a:t>14</a:t>
            </a:r>
            <a:r>
              <a:rPr lang="fr-FR" sz="3300" b="1" dirty="0">
                <a:solidFill>
                  <a:srgbClr val="002060"/>
                </a:solidFill>
              </a:rPr>
              <a:t> C</a:t>
            </a:r>
            <a:br>
              <a:rPr lang="fr-FR" b="1" dirty="0">
                <a:solidFill>
                  <a:srgbClr val="002060"/>
                </a:solidFill>
              </a:rPr>
            </a:br>
            <a:br>
              <a:rPr lang="fr-FR" b="1" dirty="0">
                <a:solidFill>
                  <a:srgbClr val="002060"/>
                </a:solidFill>
              </a:rPr>
            </a:br>
            <a:endParaRPr lang="fr-FR" dirty="0">
              <a:solidFill>
                <a:srgbClr val="002060"/>
              </a:solidFill>
            </a:endParaRPr>
          </a:p>
        </p:txBody>
      </p:sp>
      <p:graphicFrame>
        <p:nvGraphicFramePr>
          <p:cNvPr id="22" name="Graphique 21">
            <a:extLst>
              <a:ext uri="{FF2B5EF4-FFF2-40B4-BE49-F238E27FC236}">
                <a16:creationId xmlns:a16="http://schemas.microsoft.com/office/drawing/2014/main" id="{AFC2E76B-B62F-4E7D-B6B8-D31EA69AEE22}"/>
              </a:ext>
            </a:extLst>
          </p:cNvPr>
          <p:cNvGraphicFramePr/>
          <p:nvPr/>
        </p:nvGraphicFramePr>
        <p:xfrm>
          <a:off x="611560" y="1052736"/>
          <a:ext cx="7920880" cy="5400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au 1">
            <a:extLst>
              <a:ext uri="{FF2B5EF4-FFF2-40B4-BE49-F238E27FC236}">
                <a16:creationId xmlns:a16="http://schemas.microsoft.com/office/drawing/2014/main" id="{ACB67539-A1AD-4CC0-96D3-9607F6899FDD}"/>
              </a:ext>
            </a:extLst>
          </p:cNvPr>
          <p:cNvGraphicFramePr>
            <a:graphicFrameLocks noGrp="1"/>
          </p:cNvGraphicFramePr>
          <p:nvPr/>
        </p:nvGraphicFramePr>
        <p:xfrm>
          <a:off x="1523613" y="2132856"/>
          <a:ext cx="7351742" cy="1520180"/>
        </p:xfrm>
        <a:graphic>
          <a:graphicData uri="http://schemas.openxmlformats.org/drawingml/2006/table">
            <a:tbl>
              <a:tblPr firstRow="1" firstCol="1" bandRow="1">
                <a:tableStyleId>{5C22544A-7EE6-4342-B048-85BDC9FD1C3A}</a:tableStyleId>
              </a:tblPr>
              <a:tblGrid>
                <a:gridCol w="1690617">
                  <a:extLst>
                    <a:ext uri="{9D8B030D-6E8A-4147-A177-3AD203B41FA5}">
                      <a16:colId xmlns:a16="http://schemas.microsoft.com/office/drawing/2014/main" val="3884184326"/>
                    </a:ext>
                  </a:extLst>
                </a:gridCol>
                <a:gridCol w="2263917">
                  <a:extLst>
                    <a:ext uri="{9D8B030D-6E8A-4147-A177-3AD203B41FA5}">
                      <a16:colId xmlns:a16="http://schemas.microsoft.com/office/drawing/2014/main" val="2917377666"/>
                    </a:ext>
                  </a:extLst>
                </a:gridCol>
                <a:gridCol w="3397208">
                  <a:extLst>
                    <a:ext uri="{9D8B030D-6E8A-4147-A177-3AD203B41FA5}">
                      <a16:colId xmlns:a16="http://schemas.microsoft.com/office/drawing/2014/main" val="583244194"/>
                    </a:ext>
                  </a:extLst>
                </a:gridCol>
              </a:tblGrid>
              <a:tr h="605780">
                <a:tc>
                  <a:txBody>
                    <a:bodyPr/>
                    <a:lstStyle/>
                    <a:p>
                      <a:pPr algn="just">
                        <a:spcAft>
                          <a:spcPts val="0"/>
                        </a:spcAft>
                      </a:pPr>
                      <a:r>
                        <a:rPr lang="fr-FR" sz="1500" dirty="0">
                          <a:effectLst/>
                          <a:latin typeface="Arial" panose="020B0604020202020204" pitchFamily="34" charset="0"/>
                          <a:cs typeface="Arial" panose="020B0604020202020204" pitchFamily="34" charset="0"/>
                        </a:rPr>
                        <a:t> t =temps de ½ vie (ans)</a:t>
                      </a:r>
                      <a:endParaRPr lang="fr-FR"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fr-FR" sz="1500" dirty="0">
                          <a:effectLst/>
                          <a:latin typeface="Arial" panose="020B0604020202020204" pitchFamily="34" charset="0"/>
                          <a:cs typeface="Arial" panose="020B0604020202020204" pitchFamily="34" charset="0"/>
                        </a:rPr>
                        <a:t>τ =constante de temps (ans)</a:t>
                      </a:r>
                      <a:endParaRPr lang="fr-FR" sz="1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l-GR" sz="1500" dirty="0">
                          <a:effectLst/>
                          <a:latin typeface="Arial" panose="020B0604020202020204" pitchFamily="34" charset="0"/>
                          <a:cs typeface="Arial" panose="020B0604020202020204" pitchFamily="34" charset="0"/>
                        </a:rPr>
                        <a:t>Λ</a:t>
                      </a:r>
                      <a:r>
                        <a:rPr lang="fr-FR" sz="1500" dirty="0">
                          <a:effectLst/>
                          <a:latin typeface="Arial" panose="020B0604020202020204" pitchFamily="34" charset="0"/>
                          <a:cs typeface="Arial" panose="020B0604020202020204" pitchFamily="34" charset="0"/>
                        </a:rPr>
                        <a:t> = coefficient de probabilités = constance radio active  (</a:t>
                      </a:r>
                      <a:r>
                        <a:rPr lang="fr-FR" sz="1500" baseline="0" dirty="0">
                          <a:effectLst/>
                          <a:latin typeface="Arial" panose="020B0604020202020204" pitchFamily="34" charset="0"/>
                          <a:cs typeface="Arial" panose="020B0604020202020204" pitchFamily="34" charset="0"/>
                        </a:rPr>
                        <a:t>an </a:t>
                      </a:r>
                      <a:r>
                        <a:rPr lang="fr-FR" sz="1500" baseline="30000" dirty="0">
                          <a:effectLst/>
                          <a:latin typeface="Arial" panose="020B0604020202020204" pitchFamily="34" charset="0"/>
                          <a:cs typeface="Arial" panose="020B0604020202020204" pitchFamily="34" charset="0"/>
                        </a:rPr>
                        <a:t>-1)</a:t>
                      </a:r>
                      <a:endParaRPr lang="fr-FR" sz="1500" baseline="30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39257807"/>
                  </a:ext>
                </a:extLst>
              </a:tr>
              <a:tr h="605780">
                <a:tc>
                  <a:txBody>
                    <a:bodyPr/>
                    <a:lstStyle/>
                    <a:p>
                      <a:pPr algn="ctr">
                        <a:spcAft>
                          <a:spcPts val="0"/>
                        </a:spcAft>
                      </a:pPr>
                      <a:r>
                        <a:rPr lang="fr-FR" sz="3000" dirty="0">
                          <a:solidFill>
                            <a:schemeClr val="tx1"/>
                          </a:solidFill>
                          <a:effectLst/>
                          <a:latin typeface="Arial" panose="020B0604020202020204" pitchFamily="34" charset="0"/>
                          <a:cs typeface="Arial" panose="020B0604020202020204" pitchFamily="34" charset="0"/>
                        </a:rPr>
                        <a:t> 5730</a:t>
                      </a:r>
                      <a:endParaRPr lang="fr-FR" sz="3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tc>
                  <a:txBody>
                    <a:bodyPr/>
                    <a:lstStyle/>
                    <a:p>
                      <a:pPr algn="ctr">
                        <a:spcAft>
                          <a:spcPts val="0"/>
                        </a:spcAft>
                      </a:pPr>
                      <a:r>
                        <a:rPr lang="fr-FR" sz="3000" dirty="0">
                          <a:solidFill>
                            <a:schemeClr val="tx1"/>
                          </a:solidFill>
                          <a:effectLst/>
                          <a:latin typeface="Arial" panose="020B0604020202020204" pitchFamily="34" charset="0"/>
                          <a:cs typeface="Arial" panose="020B0604020202020204" pitchFamily="34" charset="0"/>
                        </a:rPr>
                        <a:t> 8266</a:t>
                      </a:r>
                      <a:endParaRPr lang="fr-FR" sz="3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tc>
                  <a:txBody>
                    <a:bodyPr/>
                    <a:lstStyle/>
                    <a:p>
                      <a:pPr algn="ctr">
                        <a:spcAft>
                          <a:spcPts val="0"/>
                        </a:spcAft>
                      </a:pPr>
                      <a:r>
                        <a:rPr lang="fr-FR" sz="3000" dirty="0">
                          <a:solidFill>
                            <a:schemeClr val="tx1"/>
                          </a:solidFill>
                          <a:effectLst/>
                          <a:latin typeface="Arial" panose="020B0604020202020204" pitchFamily="34" charset="0"/>
                          <a:cs typeface="Arial" panose="020B0604020202020204" pitchFamily="34" charset="0"/>
                        </a:rPr>
                        <a:t> 0,00012</a:t>
                      </a:r>
                    </a:p>
                    <a:p>
                      <a:pPr algn="ctr">
                        <a:spcAft>
                          <a:spcPts val="0"/>
                        </a:spcAft>
                      </a:pPr>
                      <a:r>
                        <a:rPr lang="fr-FR" sz="3000" dirty="0">
                          <a:solidFill>
                            <a:schemeClr val="tx1"/>
                          </a:solidFill>
                          <a:effectLst/>
                          <a:latin typeface="Arial" panose="020B0604020202020204" pitchFamily="34" charset="0"/>
                          <a:cs typeface="Arial" panose="020B0604020202020204" pitchFamily="34" charset="0"/>
                        </a:rPr>
                        <a:t>=1,21,10</a:t>
                      </a:r>
                      <a:r>
                        <a:rPr lang="fr-FR" sz="3000" baseline="30000" dirty="0">
                          <a:solidFill>
                            <a:schemeClr val="tx1"/>
                          </a:solidFill>
                          <a:effectLst/>
                          <a:latin typeface="Arial" panose="020B0604020202020204" pitchFamily="34" charset="0"/>
                          <a:cs typeface="Arial" panose="020B0604020202020204" pitchFamily="34" charset="0"/>
                        </a:rPr>
                        <a:t>-4</a:t>
                      </a:r>
                      <a:endParaRPr lang="fr-FR" sz="300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extLst>
                  <a:ext uri="{0D108BD9-81ED-4DB2-BD59-A6C34878D82A}">
                    <a16:rowId xmlns:a16="http://schemas.microsoft.com/office/drawing/2014/main" val="439079303"/>
                  </a:ext>
                </a:extLst>
              </a:tr>
            </a:tbl>
          </a:graphicData>
        </a:graphic>
      </p:graphicFrame>
      <p:cxnSp>
        <p:nvCxnSpPr>
          <p:cNvPr id="4" name="Connecteur droit 3">
            <a:extLst>
              <a:ext uri="{FF2B5EF4-FFF2-40B4-BE49-F238E27FC236}">
                <a16:creationId xmlns:a16="http://schemas.microsoft.com/office/drawing/2014/main" id="{892711A7-F5C7-4465-8FE5-F2D32A6B8330}"/>
              </a:ext>
            </a:extLst>
          </p:cNvPr>
          <p:cNvCxnSpPr/>
          <p:nvPr/>
        </p:nvCxnSpPr>
        <p:spPr>
          <a:xfrm>
            <a:off x="1331640" y="4365104"/>
            <a:ext cx="0" cy="1872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A220D668-440F-4F02-9DDD-752F2C1814ED}"/>
              </a:ext>
            </a:extLst>
          </p:cNvPr>
          <p:cNvCxnSpPr/>
          <p:nvPr/>
        </p:nvCxnSpPr>
        <p:spPr>
          <a:xfrm flipH="1">
            <a:off x="1331640" y="3140968"/>
            <a:ext cx="648072" cy="115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07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099FA7B-DA9E-4CE3-83E5-98B66227C9F5}"/>
              </a:ext>
            </a:extLst>
          </p:cNvPr>
          <p:cNvSpPr>
            <a:spLocks noGrp="1"/>
          </p:cNvSpPr>
          <p:nvPr>
            <p:ph idx="1"/>
          </p:nvPr>
        </p:nvSpPr>
        <p:spPr>
          <a:xfrm>
            <a:off x="457200" y="1052736"/>
            <a:ext cx="5050904" cy="4968552"/>
          </a:xfrm>
        </p:spPr>
        <p:txBody>
          <a:bodyPr>
            <a:normAutofit fontScale="55000" lnSpcReduction="20000"/>
          </a:bodyPr>
          <a:lstStyle/>
          <a:p>
            <a:pPr marL="0" indent="0" algn="just">
              <a:spcAft>
                <a:spcPts val="0"/>
              </a:spcAft>
              <a:buNone/>
            </a:pPr>
            <a:r>
              <a:rPr lang="fr-FR" sz="4000" b="1" dirty="0">
                <a:latin typeface="Arial" panose="020B0604020202020204" pitchFamily="34" charset="0"/>
                <a:ea typeface="Times New Roman" panose="02020603050405020304" pitchFamily="18" charset="0"/>
              </a:rPr>
              <a:t>Les météorites</a:t>
            </a:r>
            <a:r>
              <a:rPr lang="fr-FR" sz="4000" dirty="0">
                <a:latin typeface="Arial" panose="020B0604020202020204" pitchFamily="34" charset="0"/>
                <a:ea typeface="Times New Roman" panose="02020603050405020304" pitchFamily="18" charset="0"/>
              </a:rPr>
              <a:t> sont les témoins d'évènements qui se sont déroulés lorsque le système solaire était tout jeune. Elles nous permettent de mieux en mieux définir le scénario de formation du système solaire. </a:t>
            </a:r>
          </a:p>
          <a:p>
            <a:pPr marL="0" indent="0" algn="just">
              <a:spcAft>
                <a:spcPts val="0"/>
              </a:spcAft>
              <a:buNone/>
            </a:pPr>
            <a:endParaRPr lang="fr-FR" sz="4000" dirty="0">
              <a:latin typeface="Arial" panose="020B0604020202020204" pitchFamily="34" charset="0"/>
              <a:ea typeface="Times New Roman" panose="02020603050405020304" pitchFamily="18" charset="0"/>
            </a:endParaRPr>
          </a:p>
          <a:p>
            <a:pPr marL="0" indent="0" algn="just">
              <a:spcAft>
                <a:spcPts val="0"/>
              </a:spcAft>
              <a:buNone/>
            </a:pPr>
            <a:r>
              <a:rPr lang="fr-FR" sz="4000" b="1" dirty="0">
                <a:latin typeface="Arial" panose="020B0604020202020204" pitchFamily="34" charset="0"/>
                <a:ea typeface="Times New Roman" panose="02020603050405020304" pitchFamily="18" charset="0"/>
              </a:rPr>
              <a:t>Les chondrites</a:t>
            </a:r>
            <a:r>
              <a:rPr lang="fr-FR" sz="4000" dirty="0">
                <a:latin typeface="Arial" panose="020B0604020202020204" pitchFamily="34" charset="0"/>
                <a:ea typeface="Times New Roman" panose="02020603050405020304" pitchFamily="18" charset="0"/>
              </a:rPr>
              <a:t> sont des météorites non différenciées provenant de corps trop petits pour se différencier intérieurement depuis leur formation. Leur matériau constitutif s'est formé en même temps que le système solaire mais aussi la Terre. </a:t>
            </a:r>
          </a:p>
          <a:p>
            <a:endParaRPr lang="fr-FR" dirty="0"/>
          </a:p>
        </p:txBody>
      </p:sp>
      <p:sp>
        <p:nvSpPr>
          <p:cNvPr id="4" name="Titre 1">
            <a:extLst>
              <a:ext uri="{FF2B5EF4-FFF2-40B4-BE49-F238E27FC236}">
                <a16:creationId xmlns:a16="http://schemas.microsoft.com/office/drawing/2014/main" id="{ED6D91F3-3E2F-4859-9E6F-38F786409858}"/>
              </a:ext>
            </a:extLst>
          </p:cNvPr>
          <p:cNvSpPr>
            <a:spLocks noGrp="1"/>
          </p:cNvSpPr>
          <p:nvPr>
            <p:ph type="title"/>
          </p:nvPr>
        </p:nvSpPr>
        <p:spPr>
          <a:xfrm>
            <a:off x="457200" y="294730"/>
            <a:ext cx="8229600" cy="778098"/>
          </a:xfrm>
        </p:spPr>
        <p:txBody>
          <a:bodyPr>
            <a:normAutofit/>
          </a:bodyPr>
          <a:lstStyle/>
          <a:p>
            <a:r>
              <a:rPr lang="fr-FR" sz="3000" b="1" dirty="0">
                <a:solidFill>
                  <a:srgbClr val="002060"/>
                </a:solidFill>
                <a:latin typeface="Arial" panose="020B0604020202020204" pitchFamily="34" charset="0"/>
                <a:ea typeface="Times New Roman" panose="02020603050405020304" pitchFamily="18" charset="0"/>
                <a:cs typeface="Arial" panose="020B0604020202020204" pitchFamily="34" charset="0"/>
              </a:rPr>
              <a:t>Les météorites</a:t>
            </a:r>
            <a:endParaRPr lang="fr-FR" sz="3000" dirty="0">
              <a:solidFill>
                <a:srgbClr val="002060"/>
              </a:solidFill>
            </a:endParaRPr>
          </a:p>
        </p:txBody>
      </p:sp>
      <p:pic>
        <p:nvPicPr>
          <p:cNvPr id="2" name="Image 1">
            <a:extLst>
              <a:ext uri="{FF2B5EF4-FFF2-40B4-BE49-F238E27FC236}">
                <a16:creationId xmlns:a16="http://schemas.microsoft.com/office/drawing/2014/main" id="{541CE219-0C91-45BB-A2EB-9E96D17E639A}"/>
              </a:ext>
            </a:extLst>
          </p:cNvPr>
          <p:cNvPicPr>
            <a:picLocks noChangeAspect="1"/>
          </p:cNvPicPr>
          <p:nvPr/>
        </p:nvPicPr>
        <p:blipFill>
          <a:blip r:embed="rId2"/>
          <a:stretch>
            <a:fillRect/>
          </a:stretch>
        </p:blipFill>
        <p:spPr>
          <a:xfrm>
            <a:off x="6082796" y="553883"/>
            <a:ext cx="2781300" cy="2352675"/>
          </a:xfrm>
          <a:prstGeom prst="rect">
            <a:avLst/>
          </a:prstGeom>
        </p:spPr>
      </p:pic>
      <p:pic>
        <p:nvPicPr>
          <p:cNvPr id="5" name="Image 4">
            <a:extLst>
              <a:ext uri="{FF2B5EF4-FFF2-40B4-BE49-F238E27FC236}">
                <a16:creationId xmlns:a16="http://schemas.microsoft.com/office/drawing/2014/main" id="{CBF7BD93-E162-4F66-89BC-7478FB95C8DE}"/>
              </a:ext>
            </a:extLst>
          </p:cNvPr>
          <p:cNvPicPr>
            <a:picLocks noChangeAspect="1"/>
          </p:cNvPicPr>
          <p:nvPr/>
        </p:nvPicPr>
        <p:blipFill>
          <a:blip r:embed="rId3"/>
          <a:stretch>
            <a:fillRect/>
          </a:stretch>
        </p:blipFill>
        <p:spPr>
          <a:xfrm>
            <a:off x="6233410" y="3068960"/>
            <a:ext cx="2419350" cy="2095500"/>
          </a:xfrm>
          <a:prstGeom prst="rect">
            <a:avLst/>
          </a:prstGeom>
        </p:spPr>
      </p:pic>
    </p:spTree>
    <p:extLst>
      <p:ext uri="{BB962C8B-B14F-4D97-AF65-F5344CB8AC3E}">
        <p14:creationId xmlns:p14="http://schemas.microsoft.com/office/powerpoint/2010/main" val="3755857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1">
            <a:extLst>
              <a:ext uri="{FF2B5EF4-FFF2-40B4-BE49-F238E27FC236}">
                <a16:creationId xmlns:a16="http://schemas.microsoft.com/office/drawing/2014/main" id="{C161CE5A-CB2B-41AC-B777-0441C490357A}"/>
              </a:ext>
            </a:extLst>
          </p:cNvPr>
          <p:cNvSpPr>
            <a:spLocks noGrp="1"/>
          </p:cNvSpPr>
          <p:nvPr>
            <p:ph type="title"/>
          </p:nvPr>
        </p:nvSpPr>
        <p:spPr>
          <a:xfrm>
            <a:off x="426368" y="1268760"/>
            <a:ext cx="8291264" cy="274042"/>
          </a:xfrm>
        </p:spPr>
        <p:txBody>
          <a:bodyPr>
            <a:normAutofit fontScale="90000"/>
          </a:bodyPr>
          <a:lstStyle/>
          <a:p>
            <a:r>
              <a:rPr lang="fr-FR" b="1" dirty="0">
                <a:solidFill>
                  <a:srgbClr val="002060"/>
                </a:solidFill>
              </a:rPr>
              <a:t>Calcul de l’âge de formation des météorites</a:t>
            </a:r>
            <a:br>
              <a:rPr lang="fr-FR" b="1" dirty="0">
                <a:solidFill>
                  <a:srgbClr val="002060"/>
                </a:solidFill>
              </a:rPr>
            </a:br>
            <a:br>
              <a:rPr lang="fr-FR" b="1" dirty="0">
                <a:solidFill>
                  <a:srgbClr val="002060"/>
                </a:solidFill>
              </a:rPr>
            </a:br>
            <a:endParaRPr lang="fr-FR" dirty="0">
              <a:solidFill>
                <a:srgbClr val="002060"/>
              </a:solidFill>
            </a:endParaRPr>
          </a:p>
        </p:txBody>
      </p:sp>
      <p:sp>
        <p:nvSpPr>
          <p:cNvPr id="2" name="ZoneTexte 1">
            <a:extLst>
              <a:ext uri="{FF2B5EF4-FFF2-40B4-BE49-F238E27FC236}">
                <a16:creationId xmlns:a16="http://schemas.microsoft.com/office/drawing/2014/main" id="{2E3EE188-3FE5-4DB4-93AE-1AE938960EE2}"/>
              </a:ext>
            </a:extLst>
          </p:cNvPr>
          <p:cNvSpPr txBox="1"/>
          <p:nvPr/>
        </p:nvSpPr>
        <p:spPr>
          <a:xfrm>
            <a:off x="1475656" y="6036004"/>
            <a:ext cx="5874257" cy="477054"/>
          </a:xfrm>
          <a:prstGeom prst="rect">
            <a:avLst/>
          </a:prstGeom>
          <a:noFill/>
        </p:spPr>
        <p:txBody>
          <a:bodyPr wrap="square" rtlCol="0">
            <a:spAutoFit/>
          </a:bodyPr>
          <a:lstStyle/>
          <a:p>
            <a:r>
              <a:rPr lang="fr-FR" sz="2500" b="1" dirty="0">
                <a:latin typeface="Arial" panose="020B0604020202020204" pitchFamily="34" charset="0"/>
                <a:cs typeface="Arial" panose="020B0604020202020204" pitchFamily="34" charset="0"/>
              </a:rPr>
              <a:t>t = 4487724710  ans  soit t=4,48 Ga</a:t>
            </a:r>
          </a:p>
        </p:txBody>
      </p:sp>
      <p:sp>
        <p:nvSpPr>
          <p:cNvPr id="6" name="Rectangle 2">
            <a:extLst>
              <a:ext uri="{FF2B5EF4-FFF2-40B4-BE49-F238E27FC236}">
                <a16:creationId xmlns:a16="http://schemas.microsoft.com/office/drawing/2014/main" id="{9B0F2381-E2AD-4DDB-AA08-5FEE619AE367}"/>
              </a:ext>
            </a:extLst>
          </p:cNvPr>
          <p:cNvSpPr>
            <a:spLocks noChangeArrowheads="1"/>
          </p:cNvSpPr>
          <p:nvPr/>
        </p:nvSpPr>
        <p:spPr bwMode="auto">
          <a:xfrm>
            <a:off x="1229667" y="152681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49" name="Image 5">
            <a:extLst>
              <a:ext uri="{FF2B5EF4-FFF2-40B4-BE49-F238E27FC236}">
                <a16:creationId xmlns:a16="http://schemas.microsoft.com/office/drawing/2014/main" id="{C2A3F835-65E2-435E-97F6-5552C6DBB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1010" y="2355522"/>
            <a:ext cx="4303972" cy="2518461"/>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EA94719F-FDB5-4705-959F-704AE05FCA91}"/>
              </a:ext>
            </a:extLst>
          </p:cNvPr>
          <p:cNvSpPr txBox="1"/>
          <p:nvPr/>
        </p:nvSpPr>
        <p:spPr>
          <a:xfrm>
            <a:off x="137903" y="1477141"/>
            <a:ext cx="4557092" cy="4324261"/>
          </a:xfrm>
          <a:prstGeom prst="rect">
            <a:avLst/>
          </a:prstGeom>
          <a:noFill/>
        </p:spPr>
        <p:txBody>
          <a:bodyPr wrap="square" rtlCol="0">
            <a:spAutoFit/>
          </a:bodyPr>
          <a:lstStyle/>
          <a:p>
            <a:pPr algn="just"/>
            <a:r>
              <a:rPr lang="fr-FR" sz="2500" dirty="0"/>
              <a:t>Les éléments rubidium 87, strontium 87 et rubidium 86. Le rubidium 87 est radioactif β. Il se désintègre en strontium 87 qui est un isotope stable de l'élément strontium.  La constante de désintégration radioactive λ vaut 1,42.10</a:t>
            </a:r>
            <a:r>
              <a:rPr lang="fr-FR" sz="2500" baseline="30000" dirty="0"/>
              <a:t>-11</a:t>
            </a:r>
            <a:r>
              <a:rPr lang="fr-FR" sz="2500" dirty="0"/>
              <a:t> an</a:t>
            </a:r>
            <a:r>
              <a:rPr lang="fr-FR" sz="2500" baseline="30000" dirty="0"/>
              <a:t>-1</a:t>
            </a:r>
            <a:r>
              <a:rPr lang="fr-FR" sz="2500" dirty="0"/>
              <a:t>. Nous allons déterminer l'âge de ces météorites en appliquant la méthode dite "</a:t>
            </a:r>
            <a:r>
              <a:rPr lang="fr-FR" sz="2500" b="1" dirty="0"/>
              <a:t>isochrone</a:t>
            </a:r>
            <a:endParaRPr lang="fr-FR" sz="2500" dirty="0"/>
          </a:p>
        </p:txBody>
      </p:sp>
    </p:spTree>
    <p:extLst>
      <p:ext uri="{BB962C8B-B14F-4D97-AF65-F5344CB8AC3E}">
        <p14:creationId xmlns:p14="http://schemas.microsoft.com/office/powerpoint/2010/main" val="1921767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329909-1080-4E0B-AEE4-2E5FF9A9A4C2}"/>
              </a:ext>
            </a:extLst>
          </p:cNvPr>
          <p:cNvSpPr>
            <a:spLocks noGrp="1"/>
          </p:cNvSpPr>
          <p:nvPr>
            <p:ph type="title"/>
          </p:nvPr>
        </p:nvSpPr>
        <p:spPr>
          <a:xfrm>
            <a:off x="529210" y="-205408"/>
            <a:ext cx="8229600" cy="1143000"/>
          </a:xfrm>
        </p:spPr>
        <p:txBody>
          <a:bodyPr>
            <a:normAutofit/>
          </a:bodyPr>
          <a:lstStyle/>
          <a:p>
            <a:r>
              <a:rPr lang="fr-FR" dirty="0">
                <a:solidFill>
                  <a:srgbClr val="0070C0"/>
                </a:solidFill>
              </a:rPr>
              <a:t>Les gneiss d’</a:t>
            </a:r>
            <a:r>
              <a:rPr lang="fr-FR" dirty="0" err="1">
                <a:solidFill>
                  <a:srgbClr val="0070C0"/>
                </a:solidFill>
              </a:rPr>
              <a:t>Ascata</a:t>
            </a:r>
            <a:endParaRPr lang="fr-FR" dirty="0">
              <a:solidFill>
                <a:srgbClr val="0070C0"/>
              </a:solidFill>
            </a:endParaRPr>
          </a:p>
        </p:txBody>
      </p:sp>
      <p:sp>
        <p:nvSpPr>
          <p:cNvPr id="11" name="Rectangle 5">
            <a:extLst>
              <a:ext uri="{FF2B5EF4-FFF2-40B4-BE49-F238E27FC236}">
                <a16:creationId xmlns:a16="http://schemas.microsoft.com/office/drawing/2014/main" id="{F7CB1FDB-5B45-44F3-9BD8-EA368DFD939D}"/>
              </a:ext>
            </a:extLst>
          </p:cNvPr>
          <p:cNvSpPr>
            <a:spLocks noChangeArrowheads="1"/>
          </p:cNvSpPr>
          <p:nvPr/>
        </p:nvSpPr>
        <p:spPr bwMode="auto">
          <a:xfrm>
            <a:off x="393914" y="594654"/>
            <a:ext cx="4106078" cy="614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5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 formation de notre planète a débuté il y a 4,567 Ga, qu'elle s'est déroulée sur une période d'environ 150 Ma. Certains évènements les plus anciens ont pu être datés :</a:t>
            </a:r>
            <a:endParaRPr kumimoji="0" lang="fr-FR" altLang="fr-FR" sz="2500" b="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25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les roches les plus anciennes de la croûte continentale,  tel que  les gneiss de la formation d'Acasta (Canada) datés à 4,03Ga ( grâce à une datation rubidium/strontium), </a:t>
            </a:r>
            <a:endParaRPr kumimoji="0" lang="fr-FR" altLang="fr-FR" sz="25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080" name="Picture 8" descr="data:image/jpeg;base64,/9j/4AAQSkZJRgABAQAAAQABAAD/2wCEAAkGBxMSEhUTExMVFhUXFxcbFhcYFxcYGBYXGR4XGBcaGBgaHCggGholGxkVITEhJyktLi4uHx8zODMvOCgtLysBCgoKDg0OGhAQGzUlICUtLS01Ly8tLS0rLS0tLS0tLS0tLS0tLS0tLS0tLS0tLS0tKy0tLS0tLS0tLS0tLS0tLf/AABEIAK8BIAMBIgACEQEDEQH/xAAbAAACAwEBAQAAAAAAAAAAAAAAAwQFBgIBB//EAEgQAAEDAgMGAwUDCQQJBQAAAAEAAhEDIQQSMQUiQVFhcTKBkQYTUqGxFELBFSM0YnKSstHwFlOC4gckQ5OjwtLh8RczVIOi/8QAGQEAAwEBAQAAAAAAAAAAAAAAAAEDAgQF/8QAKBEAAgICAgEEAQQDAAAAAAAAAAECEQMxEiFBBBMiURRCUmGRMnHw/9oADAMBAAIRAxEAPwD7JiscWuytbmgCZMC820PAfMKLT2q/NdrcsgEtJdlteTHPhFrc7QsM45pc8EuaDB8Uizj+zMdl17zJMghskg2i9zxtedbdbhXWJUQeR2S9pZTFVjtYBAEh+o7gi9xNuBso7qYe0Z2ibGNcp6Hn1C4a1x3gGNJ4xmJ76R8165rxfMSfhhoBHGJvMddVuMaVMzKVndGllESTcmSZNzPkOiYlsrNJib8jYjyTFsyC4qA+JpIcAYMmOmYaETzFrwu0IasE6LXD1g9ocNPmOYPVNVH7z3Zzgm13CbOGhtpMaHWwEwrmlUDgCNP69D0XJKPF0dMZckdoQhZNAor8UQ4gNkCJgiZidDbQjiusXWLRDfEZyyJA6noJH04pTQGN101PM8z1JUsmTj0tmkrPMXFamWscL6iYJHFp+GdLjyVfTqndaIaGy1pu6QBlLCCGucf2eQvwLxigXtc1joBhziIBDrW572WeIhWVPId8ZbjxCLgdRqkvn3pi0U7cPG7+dcxwDXNgtAcSDnAi2hJ4THMpdLCvpbjQC/cIJLspjMSZDTGmXtCtcPtBr3ZWgkX3rRuxPGYuLpGM2k5pdkZIYYe4kACwNok8dYtxtcOopbAr6pBa0uawSAXFogcbkGRIeBrPiI5zW7Sxpi9RuUGDAyknkTmPoI9LK4xTyTUcA1u9BJYDmDYu4h0m8xp2Wa2jUgTlaH5ASY0toOMWPFKrb7GPwuAY6mKpxDaQIdLMkkwYBADgToeHFOwexG1vBir33TTh3ETBfPBVWz5qAZQSSSABqTJH4LTbN9nL5q3k1riIOslwi/brcru9nHDGm32cUc+SeRxUekJ/si7/AOR/w/8AOoeJ9nXsO9W3To7Jbsd6xn1t2Wyq1AxpJIAAuToAk4TFMrtcW3bJaZEB1hNjwvF1Cns6rV0Y5+xHCPzxuY8HmfvcgUrE+zBff38GCJ93Mjkd69/x5lafG7PLbtzFoM2u5vC0zmEE21HXhFbMS0hwPM/R10qTAz59k4nJXLZ4Bm7+7mj6Loey7v7/AP4f+daJj57jUciuatZrfE5rZ0kgTGuqXC3oHRn/AOzDv78/7v8Azo/sw7+/P+7/AM60NKoHAEGQeK7S4IKRnm+zTh/tz+5/mTcNsj7PnqZ5Jid2LcvFzLjPVXbnQJOgVXt/FFuHqENOYAWI6jU6R5/Oyail2gpItdn4iYVzSKymwq2ZrTzAOs69eK1OHNkxjkIQgDP0LkvIaHOjNAiCBoZvIvrzTlztUOpvzjKQ4iW3LiAAHOaOYhtgDNtF0urG00c000+wQhCoZOXsn8OYPMLj3bvjPmG/gE1CQCXOc25gjiRYjy0PyTkuu0lpA6W5ibjzEhe0R72w8MAuPcSG9CRryB6grM5qEbY4xbdIbhaWc5j4R4R8R+LsOHryT3V/dugCfeHdvAzgEuBMWGVpPkU8BKrmCwmwDjf/AAuH4ryHllKfI7FBJUR37cawlr2nMDG7vATZuYjwg9Ry5gJtLaubLuOEuAMiIBgB37JJtMTfsntaOEXvbj1XlZmYRMXBnsQePZaWd+R8RmNpktBaJcCCOHG9+rcw81A2jSeGF5DSRlDWgniRmgx4jYC1osm0GVGZoINybyXOn9Y2BiBxHYQA7FVw6nYTcCCS0gkgCbSDJB05Hqqpwl35M9oVRLajcpYYECHtsYuNbFRsXhsuZ+Y6xygPIa7uf6iZKaW1RfNm6Et9PAJ7yO3OW2YvquW+LtG9icO0Z5iHPp8rgtIn+Jv7oUdlLKHNeXAubEk6gbstIMzvDW+nJSajsrg8XgEEcSDlNuu6uKuWrBIkA2FxpwI/Aq8FzhRl9Mp5mGk2ygkWgkhtvkTHI9lTbXF3jiYjtFvnmV9VZZ3MvcZubh0DygAQqHaoD2h0cNNPmqKmmkJiti4l9IZmQHbwEiYGYmw9B2Wgp+07/vUmm50cRbhq0zZZrA+ATzP1KltouNwx5HMNcR8gvWjihKEXJeEeNLNkjkkovyyw2ntp1ZuTKGtkHWSYuOA439Fa+yQJpF2YkFxDRaABrAHHMXegWaoMaXNDzlbIDjwA4zynTuVu8E0BjQ0ktgQTqQbhS9TxhFQijo9JznJ5JP8AgeoOK2eHHM05XceTv2hz666a6KchcR6BnKkseMwykwCOB5Fp4iTHO4kBQdsseYy0w4AGXRJBtpBBHzC0+PpNdkDhIzX6WcAZ4GYg81AxGEey4l7eYG83uB4h1F+h1W4y4tMxOPJNFVsB+ag13MuPTxHTop9R4aJP9E2A7k2UTFUXFjfckNgggAw0jlbgvdpYdzw0NIEOBJM2iTbrMDzTdSlf2KNxjSWkPyE+I2+EaeZ4/RQ/aH9Hqdh/EFxhtoOactYFugacpAcZI14zu6D6rv2h/RqnYfxNWckXHY4yUl0Vns3XyZWGMpsDyJ0B7mb2vA4rdYbRfN8DiIYSaVRzbTDZkHQi9x201X0PZrXBgDyC6LkaFSg35NImIQhbGUQw7wZ908nmXUy6ORJfp/JdCk9xADXtE7zoaIseDtbxcAjkVZbQwpqMyggbzTcSLEGCJvoq/A7EDHSXTly5ILpblN7kmzhEjTXnKp7jon7asjYgtD8ge5ztDZ2VpF97IBJ8wPokvYWOBzuDBJJmZ0hpa4G3jMtg+i0lXDsd4mtd3AP1USrs6HNdTytIPEOcAIjcbmAaYkTyJtdCmDgRAUJZo+7qPYGwCS8EQAQbX6iCNLABdVHgCT/XAADiSbQuhStWRap0eVHcBEmddABq49B/IcVL2dSyU2tgiBF5kxxM89fNc4fC7pzeJ4v+qLw0dpPnKYA9vHOOsAjtAgzyMd15fqM3uOlo6scOI9eELmnUDtO1wQQeoK7XLoqIw8AvH6020uBHbt58U9IZuuibOzEd9SOupI7FKrio3RxdJsBlBHqDI68Oq2o8nQrpExR8VTEElxbbeIi7ReCCCDx4cTzUTE4v3bgTn0BIsTpo7eDR5Dhqu/ypTIuHX4Fv1TlCUGC+Q3DhzZ3HQQIANpBdJAc4ZJGW2gXOKxhbbKWnmcsgaSIJbOsSR53S6Vam6Q0v7F1Qf82iRM1MjrgCW20BGhI1FjrrMXhUqD7F2g98ajYDnSIktvMg6gGQTfpI1KZVO5lyuAkZyb/C4x8QPhkdeSYW3kGD5we7Zg915Ua50ZiIBBs2NNNSVuMopCaZAxrzl3SZzNGYXEEgXBtm5x07Ki2rLTAJg6cYiTAnn+CvqjAHEcPEBwFg3+ap9qJ8u+goj4dg91TcDJcHlw5ZXuaOsEA+hW22DiaT6f5ppaGmC089ZmTM81m/ZjYnvGB7jDMxIFjnh1wf1bRzP12bKYEwAJ1gRK7cmRPHGOzkxY5LJKWkym2zsoHfpUW1Khe0uDnuaCPvaGJjhxk80upjcQwhgbQYIZGYhuUb2bcFTh+bDQDeHaSI4wuMqDGupuqEgkgDQRlztgcCBaeMK1xOyaVR2ZzZNjMuFxlvY67rRPIQsTUlSbsrjcXbSrsqqe2K2QknDkgtuKjYgtIcCPeaioB97wuHEELwbSxmYNjDkkgABwJJDh7yxqAyKcmLwYG8LqwxGwaDw8OZIfdwzPvvuqj73xvefONF8wof6SaDMaA3CD3bXFjXl7jUbTcWh1QA2A3Ru66ibmYymo7OvD6bJmvgrr/v7Z9Pwv2h7XCuym07sBriQ7TMCeUyO2vEKW3Ftje3dQZkNkWMOIAKkAr2FogQcRs9rzma4sJuS3LvdwQRPWJXLdlN4ve7zA/hAT62FEHLIMGIJAngYBjVR9q4stoFzJzOyhkROZ8AayLTPkmlboTdKyv2/sn81LC4ZSHO3nvOUaloLiJibRfmFSbVLmUXUKrQZAhwJMiZE89DBm46ghbDZdd72TUYWOFjNs1hJA4CZVR7a0S6iCBIa6SbSBBHHgSRPYW5bUv0snX60QdicFqsNosrsXgtVhtFMqPQhCABCEIAEIQgCPisI199HDQjUfzHQqj+05Ht94LjNuggHNMB2UmXbs2E9M1itIqT2jwwhtQAFwmJE+EGo35tjzT2nH7MteSyQq+ltZjntaPvCW3EkHR2WZy8J58FYLzpRcdlk09C30QTOh5ix/7jobLpjSNST3j8AF0hZsdCcWN0nlB7AEEkdYleYjDZpIOUkAE6yNYI4/1wsvcYdw8JtPATxPZOlbTapoVWZvG4UNqOGtm3gDnYRw6LxSNquAqkm1m/OQFHSbb7Z0Q/xH4Hx+R/BTnZcwJ1ggdjGvmAoOB8fkfwU9rI6zzW1olk/wAjypUi2p4AfjyC4Y951YB/i/kExrQNAB2sulq0TIdVpuTEnlpAmPrqqDa0wYieqvsbUI+6SOkW8tT5LO7RxDTzHdrh9QtK2BqvYz9EZPN/8bupV2qT2OP+qM7v/jcrqV0IwQKuzfzwrMdldAa8ZQQ9vLmDpcHgLJmAxhqF+5lDXOaDmkuLSWutFrhTFnqrGYN73MOZ9ZzQymSAG3Mn9mTGlrBUj8uvPgnL49+DQrE/+mGB+0/aIqeP3nu8w93nmeWbLP3ZjhpZbZCm4p7OjHmnjvg6s8XqF4mTPVHdRLSSyIOrdL3uCOJnlyUhQdoV3XY2lUfmBEtLWwDbxFwg9k0JuhG0toVaYLvcgsDSSc4Baf1hGnYlUGNNWrRq1XlzGhjAQJAqkO8UEWAnh0V1gK1c5WVaTXAEB787CQRvAlgGvh+qhe1WIe4VKbTDWMa5/wCtmcA2LWG6b9DyVdJql/sjtqVuvoi7F4LVYbRZXYvBarDaKJcehCEACEIQAIQhAAoG2jFJzonLB42uJNiDYTx5qeoW2A73T8saXnTL97QHhI+iEJmXwBa1zQ0RlyxoBlztdPmHOnutYsphnEkTFntEZgXZswyhzZkQ0PaNIvqZWrXP6raNY/IIQhcpUFHEskBpcPuxFv1bn09LQpCE0xFDtCn70ktgyAMsjMCOh9UoYOs0DMzgLlzbE8DeT0iZWgdSvMkc4tPdeMogGdXfEbn/ALdgrKcK0ClJFFs/A1muzvMCNIHGOEmFaKYQo1VkLPPkDOEIQmIjYhZva1zA8+nLzWkxOiz2N8M87/y+UKuNWzLLz2ewhfhKZY4se01MrtdXGQRxabW6A6hWO0cHVcWupVMjwIdrlcNRa/GeE31SPZD9FZ3f/E5XS6VJom4picKX5fzgaHccpJHzAPkqb2pztyVGAbkuc7LOXKDBP6oBd2Ttq7dFIljG53DW8AecGTpb5qbTq0sQwgEPa4Q4dDwcOB6LaUoNTa6JuUZ3BPsfhnktaSIJAJB4E8E1CFIsCEIQAJOKqlrSQxzz8LYn5kJyEAzFfYqgc1xdlrPfLWg715JJ+ETOswBoZtb7bwgZhapJLnuDMzzqYIjSwAkwAALnmVcNwrc5qRvkAT0F4HLyVb7XD/VKscm6GPvN4qmTJyJY8SgU2xeC1WG0WK2LiXgSWiBrrJA1I6ReOnW2zwNQOaHNMggEEaEG4KkpJ6LUSUIQmIEIQgAQhCABJxlQtpvc1pcQ0kNGpIFgOqcqzbOKLMkGJmOrpaGg9DJHcjTVJugM/SpuAa+JzvDSTo6Gw4zJOhqm8EkGeE6LAPLqbSfI8XAWDj3EHzUTaDWPfSo1GtJMzERJDi8Bp55SbjSeKn4am1rGtYAGgANjSBpCh6madIcI0dVHgAk6ASfJFN8gHmAfVeuE2ULZwqQAYytLmiZzENJaDOl4B7cVzpJxbN32TkIQsmgXFaqGiTMdAT9Bp10C7QhCIorvNwy3DQfMn8PVd03l0hzC3rLSD2gz8k9C05LwhJEN7YXiZi6kWAk29Dy5mxt0Sqjg2SbRqqJOrAjYoSCOioMeZaD0H0V9iXiJmyze0mxLogzJ7HX+fdVxuhM1fsh+is7v/icrXEscWkNdldwdAMeR1VV7IforO7/4nK6VzBWY3Y1Oq3eG/aags4kRcxr2VXszY9elVDt3KDvQ4gOaegHCZg8Qp21NjvqVfeMqZDka2RM7pedeRzX42F1x+Rqn966NQM77GNRB53jyECZossknHwSlhi5KXkt8TXDGl7tGgk8bDoFV4XHVDXFMEPplufPEENd4RyN+I4HoUsbHqzJrEyGggl0EDN8zmMzImLRZV9HDswlasKxqOpVaYa0HfYGNzS1rAJk5zPZtkQVp/YZJU19GtQsX9irvpn3b3ObUY8Fzs0mc7G5jF9z3TbiQWuOpJJs3G1K4qOwldlQNqPgsfmYDOYUnhoMEuJJdrBi9lMqbReSslSwWMBJNRxcaeTNcE5PfNp1JyRmgscWxGZ7uDRm9xGzsQXZwTmbmyE5iYNQRJsc3uMzM0yCdeKANRiKzWNLnGANSbQst7R7fY+lUpsaSDlBeZAEmRaOMHWNCuds4shtKnUOZzGZqgMgZjZpcRBIAD+WoVNtLFl1MtJblBBDQGtAdpYNGsTqV0Rw3jcn9M5Z56yKC/gn7IcAAT0+dh3MrQ7FrOkNIhpzmIuDIcAb2s7l6aLPbD8bOgcfoP+Yq/ZScXHK6CHgnnlcGkxryIHmF50fiuR2vvou0KnbhnuJZUMtDGhpBNyZDswJ3iMrXAn4ukrqjjXscW1N7QlzQcrQQAPKQ8kk8OoCqssW6M0WyEIVBAhCEACi4zDlxpkRuPkzxbBBHzB7gKUhAFJ7S0AWh3ug91xmicjTqdRHKeF+an0QAABwAEWtYWMWUf2jq5aLrjqCYJaCM0dLiTcRMg6HvAUAxgiL7xInKSdS3kDqubP4NxJCEIXMbBCJQgAQvHTw1Si941aCOhv6ER800rEFfENYWg6uMAASTALjboAV63ENJgOE8pv6ariczmmDuyZIi+gF9bE6cgnVGAiD+I0uLhN0hdiKjDmzOLQ0RF4nlmm1ibf8AmU1me9uDDQeGriCDqDYR9VKGGZ8I7m58ydV2xgAsAO1lrnWthRT4toH3QT5cOP0Wf2o0mZ9B/wCFoKri4uJBEEgcOPLsGmVRbUVkI0vscP8AVGd3/wATldql9jv0Vnd/8TldK60YBCEJgCj4vBU6oAe0OjTUR5i6kLwlNOtCaT2Yd76lB7mjM1pL4Y6crmkuA3Z5ea59jTTwcsJcQ4MaHuM5KdMZaVOI8DQSAbm9ydVfe0LaT6JqZm5hOQgg5iNWi9506LLFehCMc0O12eXlnPBP4vo+igqv2xtVlBkkguNmtm5PbWFjffPjKHvDfhDjHaJ0vokOALSIi5IsBcXkxckTbl8lNekp9ss/Wpr4on4DD/aa8PJk7zzJ3gNA0DQEEeXlOi9qaYGEqQAIaAOQu35aL32e2SKLAT43C99BrH8+vko/tligKJpEE+8BvyylpM2Uc8ucqjpF8EOEbltlXsCkBe5Ji5/qB5K+o1PzrhBGVjZMQCTmOvG0fPlai2BTDWgAQP6JWkZhmPN7wBItBgktkdDJC5ZxuNI6UxGJxZylzMsR4nEjMbwGQDm76aRPDmhs9zwHl5BcZfbxwCwSNILbwQbxyVs9gIggEWN73FwfIwV0lHFFBbBCEKggQhCABCEIArtr0Ru1Doyc14hp1IvBI6217GJTD6b8oLSHOBvIAYQ8nKJygy1xNvrAuntBBBuDqFSYnDtdNNxBMtZwlzRBEng8BzjaLHSDKjkjY0y0SDiJMMyu571h3IBufwKhUMfmaGPlr7BxcQ24MOANpNiN0EaX4qzAi3ouZx47N3ZBwNMte4cDqRoHANHlIiOkDgp6TQuXHgXfQBp+YPoE5KbtjQIQhZGCEIQAJOKdAGsSJixjpJ5x5SnLx7ZBB0OqcXTTE9FdXZlzNkmDMnU5r385+Sze0xqtFiS4OGa8iM2nEAAjiQTr+sqTatBWdKVrTMovfY9w+zNHEF8+bnK7WGwu2aFOi2nVpVS5pcQ5kAtJJO67OCNVz/a1gtnxccPzeGzebib+krpjKNbMO70afbG1/cOYMpdmDiYOgbEnS+vTQqbhMWyq3MxwI06g8iNQehWPwvtbhKZLhRxJcbFzsjnEcpNSw6CyViva+ln97SZXa+AHBzWFjwNJipIIkwR2W+UH0jFTTbf9G8VJ7TYxopmmHDM6ARxyGZMcjBE9Vksb7Vmo8VIqsIEBrYjmSXZxfpl4C6j4n2hNQgvFR0CBusB5mSDfh6d1XH7akm5IlmlNxajFkrKNeK9Vd+V2/BU9G/8AUj8rt+Cp6N/6l3/k4v3Hl/i5v2svsBsupWBLYAHF0iTyEC6stjbCh2er4hByTI6F3A6kW5G5VLs32ro0qYaaVXOCSCGsuCZgnPJ48OXJTKnt/hw6fdYizd7dp35f7TXX95cWT1Tk3FPo9HD6WMUpNdmqo4SKjqhcSSAADENaJMARxOp4wOSrvazCtdRLz4mAwejiAQemh8gqxv8ApBw5I/M4i5jw0+P/ANnkutpe0VKvRfTDKozAXIaIgg/dcTw4LmlLjs6kkyBsbaDIbluXRAuNY58b6f8AeL3DS6q/I+5IBgAgBosXHlqItfjYqh2MwnxBzYMvl5GXWIIu43gibGey12zaMDNESAANMrRMCOBue2nBTUnJ0aonIQhVECEIQAIQhAAhCEACz2NflfVcJDg8Q4CYORhEgatngtA50CVnQ4gl9yHkuIykls+HQTpAMz5KmNWyeR0juiTkl4AJlzgYgZt5wJ6SUoODfBnZ8IEta49G3b6jqmuqNcC2RJBEGxvzGq5p4kRcGRIMBzhIJBuB0V3BNU0R5O7Q2jUqsHia+5NxlN7neFv/AMp7ccfvU3d2lrh8yD8ksFCjL0uOXg2sskPG0KfF2X9prmD1cAE6lXa7wua7sQfoq59UCwueQ+p5DqlVHMd/7jR/ibIH+IiFF+hXhm1n+0XSFQ56IMNgHlTJBHfIbLvMBcmqANCX1b+WafUKb9DLwzX5C+i7Qqik/NdtR/rMdw4FNl/96/0p/wDQs/hT+0P34knE4cOIMmxnvoRPmAfJQ8VhpXpa461H+oH0AShh4Jc1zg50ZiTmzRYTmm3aNStfiZK2HvRK2vswHgojtkDkr4GoDfK8funrGvDn6r2iypV3cgaPvPDicp4hssAJ1EzbiOCnLDkjtG1OL0Zr7BT+Jn7wTfyOOS1mBwlJjfcsIOQAFsyQDOvoUqvgvdw6SWCxBiwMAGYkx305kXcsTStAmZj8jjkj8jjktb9mCPswUOTN0ZL8jjkj8jjktb9mHJH2YckcmFGQfsoDh2HMqNidiANJ1Jcyf3mwOwC1NV8uGRuYCd6Ybm0sdTAnQEX1XDsMXEFxmNGgEN7kTc9T6BdWLDOTTrolPJFWjMjZI5f13VhgdnuyPOuQEstq4A6/EQR/RCtxgPeHJcaFxaYIEyL8zBHqrynhg0AAQBoF05VHRPHeypweDbnYIkMBcOMGwae/iv0KvGBKw+EYyzGtb2AH0T1GEeKoq3YIQhaECEIQAIQhAAhCEAQNqVbBg1dr+yNZ76eZ5KIva5mpU6EDyytP1JXi6scaRz5HbPHNB1E9141oaLAAdLDmukrFeHzbPaRM9FswJwry1twS2d0gTDPuggXkaaKS14IkEEIeTFhJ5aJRonLEiSZPIyZI7cOyADDPkuiYMGSCLmxF+wPmnrxs8dfX5r1AHDaTQAA0ADQQLdl2hCYEfEYUHeEh1rgm8aSNCm0amZoI4hdqNgPB0zOjtmMfJICSuKzgGkmYjhr5RxXa4qskEacjyPA+qAF0y5zBDhJ49J8rxbun061QNybrQOLZmOAAOlovJ8psoVos4R1uWnzix6FNWXFPY1JrQtk05c1xHG8uGgBls307zxulYnO+majnPaIPiDmEk7kBhuwSYzG/Hqusbmy7sSDPaJLY5nNlsn46nL2tJJDGsIubu3pLuejVOS+VI3F9WzmjRzhrBUc14EuzNcQQIFhmycRoSPouqeHbROScpylzakbtzBYZJMTlNz97UJbqpa9hAkjMeQ0ywTBgXnyU6lWD3Zh8DbfCZdmB66enZc2aKgrLY5cjvD1MzQ4iJExMqFtHE5mvay8DfII3Wmxg6ZtewvyRtGuQfCHjdBFyGkmMzmgQRcWJHGJMLx5c4Q51vhADW+mpHQmFLBg5fIeTIl0egIQuajwB/X9AdTZepo5B2BxLafvM5jeaZIOhDWjhpPpJmNTbKlweDFXLULrB0tESIFuIF5BvccuaulySq+jpjddghCFk0CEIQAIQhAAhCEAC5qOgEwTANhqeg6rpCAKOm6ZdIJcc0jS+kdIgeS6S8MZaDzE+t7dLpi7Vo5XsEEIQmIUGFuhkfCYkdj/P1Xji5wiC3mSRPlB16z6pyWJ3jIgOAiLiQ2CD3Ky+go4MtIkyNB5kRPbTrKelYiwzfDfvYiPmmpiBCEJjBRqn5stIs0k5uQkEz0l0evmpKEgBCV9nHCR2Jt5aeULqi+QCddD3Fj8wUAdkJNCxc3kRHGARp6g+qck19QB4uB5ARM9Li3/kAjquYEnQEOPZpDj5wCpe0x+caeJa6euUtj0zH1UdwkQdDqiDMucXECBPL+fMrDi3JM2pdNA4gXNhxK4wLSGZqgLGuOYtNnOJaBky6xa4I5TN57IleNpgaCPw7cksmPnQ4S4nFdxy2GUSIbMwXEDM6dSCZjT6rtjYEX8yT8ylZMzjJNi2BNuf1T1uMVFUjLbbtguMHghUrOL7hrWZRwvmmfMJOKquDmtBjMHXiYdG7HqrPZDLOcdSY7ZbefOba6BTyS6N412TwIXqELnLghCEACEIQB//2Q==">
            <a:extLst>
              <a:ext uri="{FF2B5EF4-FFF2-40B4-BE49-F238E27FC236}">
                <a16:creationId xmlns:a16="http://schemas.microsoft.com/office/drawing/2014/main" id="{EDFF35E8-2753-45AD-9E24-DC02250BF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288" y="741921"/>
            <a:ext cx="4384669" cy="266429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ésultat de recherche d'images pour &quot;gneiss d'acasta&quot;">
            <a:extLst>
              <a:ext uri="{FF2B5EF4-FFF2-40B4-BE49-F238E27FC236}">
                <a16:creationId xmlns:a16="http://schemas.microsoft.com/office/drawing/2014/main" id="{64197237-FB02-4E58-ABF7-8EDD67E16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455848"/>
            <a:ext cx="2305867"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097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6903A44-6D50-48D7-A079-522B25056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930" y="367821"/>
            <a:ext cx="1839078" cy="1534480"/>
          </a:xfrm>
          <a:prstGeom prst="rect">
            <a:avLst/>
          </a:prstGeom>
        </p:spPr>
      </p:pic>
      <p:sp>
        <p:nvSpPr>
          <p:cNvPr id="2" name="Titre 1">
            <a:extLst>
              <a:ext uri="{FF2B5EF4-FFF2-40B4-BE49-F238E27FC236}">
                <a16:creationId xmlns:a16="http://schemas.microsoft.com/office/drawing/2014/main" id="{CF329909-1080-4E0B-AEE4-2E5FF9A9A4C2}"/>
              </a:ext>
            </a:extLst>
          </p:cNvPr>
          <p:cNvSpPr>
            <a:spLocks noGrp="1"/>
          </p:cNvSpPr>
          <p:nvPr>
            <p:ph type="title"/>
          </p:nvPr>
        </p:nvSpPr>
        <p:spPr>
          <a:xfrm>
            <a:off x="368536" y="465516"/>
            <a:ext cx="8229600" cy="1143000"/>
          </a:xfrm>
        </p:spPr>
        <p:txBody>
          <a:bodyPr>
            <a:normAutofit fontScale="90000"/>
          </a:bodyPr>
          <a:lstStyle/>
          <a:p>
            <a:r>
              <a:rPr lang="fr-FR" dirty="0">
                <a:solidFill>
                  <a:srgbClr val="0070C0"/>
                </a:solidFill>
              </a:rPr>
              <a:t>Les zircons </a:t>
            </a:r>
            <a:br>
              <a:rPr lang="fr-FR" dirty="0">
                <a:solidFill>
                  <a:srgbClr val="0070C0"/>
                </a:solidFill>
              </a:rPr>
            </a:br>
            <a:r>
              <a:rPr lang="fr-FR" dirty="0">
                <a:solidFill>
                  <a:srgbClr val="0070C0"/>
                </a:solidFill>
              </a:rPr>
              <a:t>de Jack Hills </a:t>
            </a:r>
          </a:p>
        </p:txBody>
      </p:sp>
      <p:sp>
        <p:nvSpPr>
          <p:cNvPr id="4" name="Rectangle 3">
            <a:extLst>
              <a:ext uri="{FF2B5EF4-FFF2-40B4-BE49-F238E27FC236}">
                <a16:creationId xmlns:a16="http://schemas.microsoft.com/office/drawing/2014/main" id="{A049E7F6-8E41-4205-8514-A95F73B9A145}"/>
              </a:ext>
            </a:extLst>
          </p:cNvPr>
          <p:cNvSpPr/>
          <p:nvPr/>
        </p:nvSpPr>
        <p:spPr>
          <a:xfrm>
            <a:off x="159272" y="2569383"/>
            <a:ext cx="4772768" cy="3939540"/>
          </a:xfrm>
          <a:prstGeom prst="rect">
            <a:avLst/>
          </a:prstGeom>
        </p:spPr>
        <p:txBody>
          <a:bodyPr wrap="square">
            <a:spAutoFit/>
          </a:bodyPr>
          <a:lstStyle/>
          <a:p>
            <a:pPr algn="just"/>
            <a:r>
              <a:rPr lang="fr-FR" sz="2500" dirty="0">
                <a:latin typeface="Arial" panose="020B0604020202020204" pitchFamily="34" charset="0"/>
                <a:cs typeface="Arial" panose="020B0604020202020204" pitchFamily="34" charset="0"/>
              </a:rPr>
              <a:t>Le zircon, lorsqu'il est soumis à des températures et pressions élevées, ne change pas de phase, il est </a:t>
            </a:r>
            <a:r>
              <a:rPr lang="fr-FR" sz="2500" b="1" dirty="0">
                <a:latin typeface="Arial" panose="020B0604020202020204" pitchFamily="34" charset="0"/>
                <a:cs typeface="Arial" panose="020B0604020202020204" pitchFamily="34" charset="0"/>
              </a:rPr>
              <a:t>pratiquement inaltérable sauf par la radioactivité</a:t>
            </a:r>
            <a:r>
              <a:rPr lang="fr-FR" sz="2500" dirty="0">
                <a:latin typeface="Arial" panose="020B0604020202020204" pitchFamily="34" charset="0"/>
                <a:cs typeface="Arial" panose="020B0604020202020204" pitchFamily="34" charset="0"/>
              </a:rPr>
              <a:t>. (un seul facteur de variation). Les dates de formation des zircons sont de l’ordre de 4,404 Ga</a:t>
            </a:r>
          </a:p>
          <a:p>
            <a:pPr algn="just">
              <a:spcAft>
                <a:spcPts val="0"/>
              </a:spcAft>
            </a:pPr>
            <a:endParaRPr lang="fr-FR" sz="2500" dirty="0">
              <a:effectLst/>
              <a:latin typeface="Times New Roman" panose="02020603050405020304" pitchFamily="18" charset="0"/>
              <a:ea typeface="Times New Roman" panose="02020603050405020304" pitchFamily="18" charset="0"/>
            </a:endParaRPr>
          </a:p>
        </p:txBody>
      </p:sp>
      <p:pic>
        <p:nvPicPr>
          <p:cNvPr id="9" name="Image 8">
            <a:extLst>
              <a:ext uri="{FF2B5EF4-FFF2-40B4-BE49-F238E27FC236}">
                <a16:creationId xmlns:a16="http://schemas.microsoft.com/office/drawing/2014/main" id="{974DA883-E5BA-4A9B-82B6-D383209EB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485" y="28061"/>
            <a:ext cx="2787979" cy="2270211"/>
          </a:xfrm>
          <a:prstGeom prst="rect">
            <a:avLst/>
          </a:prstGeom>
        </p:spPr>
      </p:pic>
      <p:pic>
        <p:nvPicPr>
          <p:cNvPr id="10" name="Image 9">
            <a:extLst>
              <a:ext uri="{FF2B5EF4-FFF2-40B4-BE49-F238E27FC236}">
                <a16:creationId xmlns:a16="http://schemas.microsoft.com/office/drawing/2014/main" id="{97AF804D-A10C-4AFB-B6AF-B528004EB24C}"/>
              </a:ext>
            </a:extLst>
          </p:cNvPr>
          <p:cNvPicPr>
            <a:picLocks noChangeAspect="1"/>
          </p:cNvPicPr>
          <p:nvPr/>
        </p:nvPicPr>
        <p:blipFill>
          <a:blip r:embed="rId4"/>
          <a:stretch>
            <a:fillRect/>
          </a:stretch>
        </p:blipFill>
        <p:spPr>
          <a:xfrm>
            <a:off x="4898491" y="2953083"/>
            <a:ext cx="4074805" cy="2880320"/>
          </a:xfrm>
          <a:prstGeom prst="rect">
            <a:avLst/>
          </a:prstGeom>
        </p:spPr>
      </p:pic>
    </p:spTree>
    <p:extLst>
      <p:ext uri="{BB962C8B-B14F-4D97-AF65-F5344CB8AC3E}">
        <p14:creationId xmlns:p14="http://schemas.microsoft.com/office/powerpoint/2010/main" val="89440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953A82-D695-476A-8B7D-3D3EF2388B83}"/>
              </a:ext>
            </a:extLst>
          </p:cNvPr>
          <p:cNvSpPr>
            <a:spLocks noGrp="1"/>
          </p:cNvSpPr>
          <p:nvPr>
            <p:ph type="title"/>
          </p:nvPr>
        </p:nvSpPr>
        <p:spPr/>
        <p:txBody>
          <a:bodyPr>
            <a:normAutofit/>
          </a:bodyPr>
          <a:lstStyle/>
          <a:p>
            <a:r>
              <a:rPr lang="fr-FR" dirty="0">
                <a:solidFill>
                  <a:srgbClr val="002060"/>
                </a:solidFill>
              </a:rPr>
              <a:t>Aristote</a:t>
            </a:r>
          </a:p>
        </p:txBody>
      </p:sp>
      <p:pic>
        <p:nvPicPr>
          <p:cNvPr id="3" name="Image 2">
            <a:extLst>
              <a:ext uri="{FF2B5EF4-FFF2-40B4-BE49-F238E27FC236}">
                <a16:creationId xmlns:a16="http://schemas.microsoft.com/office/drawing/2014/main" id="{0C0C24C7-3EEE-435D-A95F-82940C2A1545}"/>
              </a:ext>
            </a:extLst>
          </p:cNvPr>
          <p:cNvPicPr>
            <a:picLocks noChangeAspect="1"/>
          </p:cNvPicPr>
          <p:nvPr/>
        </p:nvPicPr>
        <p:blipFill>
          <a:blip r:embed="rId2"/>
          <a:stretch>
            <a:fillRect/>
          </a:stretch>
        </p:blipFill>
        <p:spPr>
          <a:xfrm>
            <a:off x="251520" y="609600"/>
            <a:ext cx="2806869" cy="2819400"/>
          </a:xfrm>
          <a:prstGeom prst="rect">
            <a:avLst/>
          </a:prstGeom>
        </p:spPr>
      </p:pic>
      <p:pic>
        <p:nvPicPr>
          <p:cNvPr id="5" name="Image 4">
            <a:extLst>
              <a:ext uri="{FF2B5EF4-FFF2-40B4-BE49-F238E27FC236}">
                <a16:creationId xmlns:a16="http://schemas.microsoft.com/office/drawing/2014/main" id="{94D70A3F-322B-4904-867E-51E58B06DB61}"/>
              </a:ext>
            </a:extLst>
          </p:cNvPr>
          <p:cNvPicPr>
            <a:picLocks noChangeAspect="1"/>
          </p:cNvPicPr>
          <p:nvPr/>
        </p:nvPicPr>
        <p:blipFill>
          <a:blip r:embed="rId3"/>
          <a:stretch>
            <a:fillRect/>
          </a:stretch>
        </p:blipFill>
        <p:spPr>
          <a:xfrm>
            <a:off x="7020272" y="274638"/>
            <a:ext cx="1571625" cy="2819400"/>
          </a:xfrm>
          <a:prstGeom prst="rect">
            <a:avLst/>
          </a:prstGeom>
        </p:spPr>
      </p:pic>
      <p:sp>
        <p:nvSpPr>
          <p:cNvPr id="7" name="ZoneTexte 6">
            <a:extLst>
              <a:ext uri="{FF2B5EF4-FFF2-40B4-BE49-F238E27FC236}">
                <a16:creationId xmlns:a16="http://schemas.microsoft.com/office/drawing/2014/main" id="{523C1835-7459-41E0-84EE-37F4E224A4D8}"/>
              </a:ext>
            </a:extLst>
          </p:cNvPr>
          <p:cNvSpPr txBox="1"/>
          <p:nvPr/>
        </p:nvSpPr>
        <p:spPr>
          <a:xfrm>
            <a:off x="342900" y="3474819"/>
            <a:ext cx="8229600" cy="2677656"/>
          </a:xfrm>
          <a:prstGeom prst="rect">
            <a:avLst/>
          </a:prstGeom>
          <a:noFill/>
        </p:spPr>
        <p:txBody>
          <a:bodyPr wrap="square" rtlCol="0">
            <a:spAutoFit/>
          </a:bodyPr>
          <a:lstStyle/>
          <a:p>
            <a:pPr algn="just"/>
            <a:r>
              <a:rPr lang="fr-FR" sz="2800" dirty="0"/>
              <a:t>La plupart des anciennes cosmologies considèrent le temps comme infini et placent la Terre comme faisant partie d'un cycle cosmique éternel. Aristote, dans son traité </a:t>
            </a:r>
            <a:r>
              <a:rPr lang="fr-FR" sz="2800" i="1" dirty="0"/>
              <a:t>Du ciel</a:t>
            </a:r>
            <a:r>
              <a:rPr lang="fr-FR" sz="2800" dirty="0"/>
              <a:t> distingue le monde </a:t>
            </a:r>
            <a:r>
              <a:rPr lang="fr-FR" sz="2800" dirty="0" err="1"/>
              <a:t>supralunaire</a:t>
            </a:r>
            <a:r>
              <a:rPr lang="fr-FR" sz="2800" dirty="0"/>
              <a:t>, inengendré et incorruptible, et le monde </a:t>
            </a:r>
            <a:r>
              <a:rPr lang="fr-FR" sz="2800" dirty="0" err="1"/>
              <a:t>infralunaire</a:t>
            </a:r>
            <a:r>
              <a:rPr lang="fr-FR" sz="2800" dirty="0"/>
              <a:t> imparfait et corruptible mais qui a toujours existé</a:t>
            </a:r>
            <a:endParaRPr lang="fr-FR" sz="2500" dirty="0"/>
          </a:p>
        </p:txBody>
      </p:sp>
    </p:spTree>
    <p:extLst>
      <p:ext uri="{BB962C8B-B14F-4D97-AF65-F5344CB8AC3E}">
        <p14:creationId xmlns:p14="http://schemas.microsoft.com/office/powerpoint/2010/main" val="1797441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4855F-DFBA-4141-8286-7D4E784E2667}"/>
              </a:ext>
            </a:extLst>
          </p:cNvPr>
          <p:cNvSpPr>
            <a:spLocks noGrp="1"/>
          </p:cNvSpPr>
          <p:nvPr>
            <p:ph type="title"/>
          </p:nvPr>
        </p:nvSpPr>
        <p:spPr/>
        <p:txBody>
          <a:bodyPr/>
          <a:lstStyle/>
          <a:p>
            <a:r>
              <a:rPr lang="fr-FR" dirty="0">
                <a:solidFill>
                  <a:srgbClr val="002060"/>
                </a:solidFill>
              </a:rPr>
              <a:t>Bishop </a:t>
            </a:r>
            <a:r>
              <a:rPr lang="fr-FR" dirty="0" err="1">
                <a:solidFill>
                  <a:srgbClr val="002060"/>
                </a:solidFill>
              </a:rPr>
              <a:t>Ussher</a:t>
            </a:r>
            <a:endParaRPr lang="fr-FR" dirty="0">
              <a:solidFill>
                <a:srgbClr val="002060"/>
              </a:solidFill>
            </a:endParaRPr>
          </a:p>
        </p:txBody>
      </p:sp>
      <p:pic>
        <p:nvPicPr>
          <p:cNvPr id="4" name="Image 3">
            <a:extLst>
              <a:ext uri="{FF2B5EF4-FFF2-40B4-BE49-F238E27FC236}">
                <a16:creationId xmlns:a16="http://schemas.microsoft.com/office/drawing/2014/main" id="{5C6D0508-4421-4E7B-ACAD-9A8A73A92B4D}"/>
              </a:ext>
            </a:extLst>
          </p:cNvPr>
          <p:cNvPicPr>
            <a:picLocks noChangeAspect="1"/>
          </p:cNvPicPr>
          <p:nvPr/>
        </p:nvPicPr>
        <p:blipFill>
          <a:blip r:embed="rId2"/>
          <a:stretch>
            <a:fillRect/>
          </a:stretch>
        </p:blipFill>
        <p:spPr>
          <a:xfrm>
            <a:off x="6732240" y="274638"/>
            <a:ext cx="2232248" cy="3643994"/>
          </a:xfrm>
          <a:prstGeom prst="rect">
            <a:avLst/>
          </a:prstGeom>
        </p:spPr>
      </p:pic>
      <p:sp>
        <p:nvSpPr>
          <p:cNvPr id="5" name="ZoneTexte 4">
            <a:extLst>
              <a:ext uri="{FF2B5EF4-FFF2-40B4-BE49-F238E27FC236}">
                <a16:creationId xmlns:a16="http://schemas.microsoft.com/office/drawing/2014/main" id="{3746B4AA-479D-47AF-891C-E73B380A9121}"/>
              </a:ext>
            </a:extLst>
          </p:cNvPr>
          <p:cNvSpPr txBox="1"/>
          <p:nvPr/>
        </p:nvSpPr>
        <p:spPr>
          <a:xfrm>
            <a:off x="323528" y="1700808"/>
            <a:ext cx="5544616" cy="5093702"/>
          </a:xfrm>
          <a:prstGeom prst="rect">
            <a:avLst/>
          </a:prstGeom>
          <a:noFill/>
        </p:spPr>
        <p:txBody>
          <a:bodyPr wrap="square" rtlCol="0">
            <a:spAutoFit/>
          </a:bodyPr>
          <a:lstStyle/>
          <a:p>
            <a:pPr algn="just"/>
            <a:r>
              <a:rPr lang="fr-FR" sz="2500" b="1" dirty="0"/>
              <a:t>Les premières tentatives de datation</a:t>
            </a:r>
            <a:r>
              <a:rPr lang="fr-FR" sz="2500" dirty="0"/>
              <a:t>  </a:t>
            </a:r>
          </a:p>
          <a:p>
            <a:pPr algn="just"/>
            <a:r>
              <a:rPr lang="fr-FR" sz="2500" dirty="0"/>
              <a:t>Elles sont basées sur le renouvellement des générations afin d’évaluer l’âge de la Terre a été réalisée par les religieux en se basant sur les 5 livres de la bible. De l'antiquité jusqu’au moyen-âge différentes estimations ont été réaliser.  L'archevêque anglican d'Armagh, James </a:t>
            </a:r>
            <a:r>
              <a:rPr lang="fr-FR" sz="2500" dirty="0" err="1"/>
              <a:t>Ussher</a:t>
            </a:r>
            <a:r>
              <a:rPr lang="fr-FR" sz="2500" dirty="0"/>
              <a:t> (1581 - 1656), propose un premier chiffre de 4004 ans avant J-C en se basant sur les textes de l'ancien testament.</a:t>
            </a:r>
          </a:p>
          <a:p>
            <a:pPr algn="just"/>
            <a:endParaRPr lang="fr-FR" sz="2500" dirty="0"/>
          </a:p>
        </p:txBody>
      </p:sp>
    </p:spTree>
    <p:extLst>
      <p:ext uri="{BB962C8B-B14F-4D97-AF65-F5344CB8AC3E}">
        <p14:creationId xmlns:p14="http://schemas.microsoft.com/office/powerpoint/2010/main" val="161630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4855F-DFBA-4141-8286-7D4E784E2667}"/>
              </a:ext>
            </a:extLst>
          </p:cNvPr>
          <p:cNvSpPr>
            <a:spLocks noGrp="1"/>
          </p:cNvSpPr>
          <p:nvPr>
            <p:ph type="title"/>
          </p:nvPr>
        </p:nvSpPr>
        <p:spPr/>
        <p:txBody>
          <a:bodyPr/>
          <a:lstStyle/>
          <a:p>
            <a:r>
              <a:rPr lang="fr-FR" dirty="0">
                <a:solidFill>
                  <a:srgbClr val="002060"/>
                </a:solidFill>
              </a:rPr>
              <a:t>Issac Newton</a:t>
            </a:r>
          </a:p>
        </p:txBody>
      </p:sp>
      <p:sp>
        <p:nvSpPr>
          <p:cNvPr id="5" name="ZoneTexte 4">
            <a:extLst>
              <a:ext uri="{FF2B5EF4-FFF2-40B4-BE49-F238E27FC236}">
                <a16:creationId xmlns:a16="http://schemas.microsoft.com/office/drawing/2014/main" id="{3746B4AA-479D-47AF-891C-E73B380A9121}"/>
              </a:ext>
            </a:extLst>
          </p:cNvPr>
          <p:cNvSpPr txBox="1"/>
          <p:nvPr/>
        </p:nvSpPr>
        <p:spPr>
          <a:xfrm>
            <a:off x="583750" y="1417638"/>
            <a:ext cx="5544616" cy="1631216"/>
          </a:xfrm>
          <a:prstGeom prst="rect">
            <a:avLst/>
          </a:prstGeom>
          <a:noFill/>
        </p:spPr>
        <p:txBody>
          <a:bodyPr wrap="square" rtlCol="0">
            <a:spAutoFit/>
          </a:bodyPr>
          <a:lstStyle/>
          <a:p>
            <a:r>
              <a:rPr lang="fr-FR" sz="2500" dirty="0"/>
              <a:t>Isaac Newton (1642 - 1727), en se basant sur la théorie de la gravitation, proposa de retirer 500 ans à l'âge du monde.</a:t>
            </a:r>
          </a:p>
          <a:p>
            <a:pPr algn="just"/>
            <a:endParaRPr lang="fr-FR" sz="2500" dirty="0"/>
          </a:p>
        </p:txBody>
      </p:sp>
      <p:pic>
        <p:nvPicPr>
          <p:cNvPr id="6" name="Image 5">
            <a:extLst>
              <a:ext uri="{FF2B5EF4-FFF2-40B4-BE49-F238E27FC236}">
                <a16:creationId xmlns:a16="http://schemas.microsoft.com/office/drawing/2014/main" id="{06F90F87-BED9-4D45-8122-60C8A0D08473}"/>
              </a:ext>
            </a:extLst>
          </p:cNvPr>
          <p:cNvPicPr>
            <a:picLocks noChangeAspect="1"/>
          </p:cNvPicPr>
          <p:nvPr/>
        </p:nvPicPr>
        <p:blipFill>
          <a:blip r:embed="rId2"/>
          <a:stretch>
            <a:fillRect/>
          </a:stretch>
        </p:blipFill>
        <p:spPr>
          <a:xfrm>
            <a:off x="6300192" y="373544"/>
            <a:ext cx="2620144" cy="3387015"/>
          </a:xfrm>
          <a:prstGeom prst="rect">
            <a:avLst/>
          </a:prstGeom>
        </p:spPr>
      </p:pic>
      <p:pic>
        <p:nvPicPr>
          <p:cNvPr id="8" name="Image 7">
            <a:extLst>
              <a:ext uri="{FF2B5EF4-FFF2-40B4-BE49-F238E27FC236}">
                <a16:creationId xmlns:a16="http://schemas.microsoft.com/office/drawing/2014/main" id="{FDF36561-20DF-433E-80F2-C4AD36324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65" y="3573016"/>
            <a:ext cx="5973014" cy="2880320"/>
          </a:xfrm>
          <a:prstGeom prst="rect">
            <a:avLst/>
          </a:prstGeom>
        </p:spPr>
      </p:pic>
    </p:spTree>
    <p:extLst>
      <p:ext uri="{BB962C8B-B14F-4D97-AF65-F5344CB8AC3E}">
        <p14:creationId xmlns:p14="http://schemas.microsoft.com/office/powerpoint/2010/main" val="284699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4855F-DFBA-4141-8286-7D4E784E2667}"/>
              </a:ext>
            </a:extLst>
          </p:cNvPr>
          <p:cNvSpPr>
            <a:spLocks noGrp="1"/>
          </p:cNvSpPr>
          <p:nvPr>
            <p:ph type="title"/>
          </p:nvPr>
        </p:nvSpPr>
        <p:spPr>
          <a:xfrm>
            <a:off x="457200" y="260648"/>
            <a:ext cx="8229600" cy="1143000"/>
          </a:xfrm>
        </p:spPr>
        <p:txBody>
          <a:bodyPr/>
          <a:lstStyle/>
          <a:p>
            <a:r>
              <a:rPr lang="fr-FR" dirty="0">
                <a:solidFill>
                  <a:srgbClr val="002060"/>
                </a:solidFill>
              </a:rPr>
              <a:t>Buffon</a:t>
            </a:r>
          </a:p>
        </p:txBody>
      </p:sp>
      <p:pic>
        <p:nvPicPr>
          <p:cNvPr id="3" name="Image 2">
            <a:extLst>
              <a:ext uri="{FF2B5EF4-FFF2-40B4-BE49-F238E27FC236}">
                <a16:creationId xmlns:a16="http://schemas.microsoft.com/office/drawing/2014/main" id="{32519577-C6A3-4705-BAAD-C935AFB34862}"/>
              </a:ext>
            </a:extLst>
          </p:cNvPr>
          <p:cNvPicPr>
            <a:picLocks noChangeAspect="1"/>
          </p:cNvPicPr>
          <p:nvPr/>
        </p:nvPicPr>
        <p:blipFill>
          <a:blip r:embed="rId2"/>
          <a:stretch>
            <a:fillRect/>
          </a:stretch>
        </p:blipFill>
        <p:spPr>
          <a:xfrm>
            <a:off x="6660232" y="188640"/>
            <a:ext cx="2021458" cy="3625990"/>
          </a:xfrm>
          <a:prstGeom prst="rect">
            <a:avLst/>
          </a:prstGeom>
        </p:spPr>
      </p:pic>
      <p:pic>
        <p:nvPicPr>
          <p:cNvPr id="6" name="Image 5">
            <a:extLst>
              <a:ext uri="{FF2B5EF4-FFF2-40B4-BE49-F238E27FC236}">
                <a16:creationId xmlns:a16="http://schemas.microsoft.com/office/drawing/2014/main" id="{34BA800B-383D-489C-BFE3-88396E9F7D9B}"/>
              </a:ext>
            </a:extLst>
          </p:cNvPr>
          <p:cNvPicPr>
            <a:picLocks noChangeAspect="1"/>
          </p:cNvPicPr>
          <p:nvPr/>
        </p:nvPicPr>
        <p:blipFill>
          <a:blip r:embed="rId3"/>
          <a:stretch>
            <a:fillRect/>
          </a:stretch>
        </p:blipFill>
        <p:spPr>
          <a:xfrm>
            <a:off x="6894673" y="3922580"/>
            <a:ext cx="1552575" cy="1609725"/>
          </a:xfrm>
          <a:prstGeom prst="rect">
            <a:avLst/>
          </a:prstGeom>
        </p:spPr>
      </p:pic>
      <p:sp>
        <p:nvSpPr>
          <p:cNvPr id="7" name="ZoneTexte 6">
            <a:extLst>
              <a:ext uri="{FF2B5EF4-FFF2-40B4-BE49-F238E27FC236}">
                <a16:creationId xmlns:a16="http://schemas.microsoft.com/office/drawing/2014/main" id="{947BBFD4-3A63-458A-A2DE-379981C31894}"/>
              </a:ext>
            </a:extLst>
          </p:cNvPr>
          <p:cNvSpPr txBox="1"/>
          <p:nvPr/>
        </p:nvSpPr>
        <p:spPr>
          <a:xfrm>
            <a:off x="468080" y="1268760"/>
            <a:ext cx="5688632" cy="4708981"/>
          </a:xfrm>
          <a:prstGeom prst="rect">
            <a:avLst/>
          </a:prstGeom>
          <a:noFill/>
        </p:spPr>
        <p:txBody>
          <a:bodyPr wrap="square" rtlCol="0">
            <a:spAutoFit/>
          </a:bodyPr>
          <a:lstStyle/>
          <a:p>
            <a:pPr algn="just"/>
            <a:r>
              <a:rPr lang="fr-FR" sz="2500" dirty="0"/>
              <a:t>Vers 1755, Georges Louis Leclerc, comte de Buffon, expérimente sur la durée de refroidissement de sphères métalliques de différents diamètres. Ses travaux sont en accord avec la théorie de la nébuleuse </a:t>
            </a:r>
            <a:r>
              <a:rPr lang="fr-FR" sz="2500" dirty="0" err="1"/>
              <a:t>protosolaire</a:t>
            </a:r>
            <a:r>
              <a:rPr lang="fr-FR" sz="2500" dirty="0"/>
              <a:t> d'Emmanuel Kant (1724-1804) et de Pierre Simon Laplace (1749-1827). Il donne une première estimation de 10 millions d’années mai sous s’influence de l’Eglise, il ramène ses estimations à 74000 ans.</a:t>
            </a:r>
          </a:p>
          <a:p>
            <a:endParaRPr lang="fr-FR" sz="2500" dirty="0"/>
          </a:p>
        </p:txBody>
      </p:sp>
    </p:spTree>
    <p:extLst>
      <p:ext uri="{BB962C8B-B14F-4D97-AF65-F5344CB8AC3E}">
        <p14:creationId xmlns:p14="http://schemas.microsoft.com/office/powerpoint/2010/main" val="1953154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 35">
            <a:extLst>
              <a:ext uri="{FF2B5EF4-FFF2-40B4-BE49-F238E27FC236}">
                <a16:creationId xmlns:a16="http://schemas.microsoft.com/office/drawing/2014/main" id="{8EBDDC21-5C2B-494B-AFA5-908C2A3FE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2" y="498110"/>
            <a:ext cx="9167295" cy="5861780"/>
          </a:xfrm>
          <a:prstGeom prst="rect">
            <a:avLst/>
          </a:prstGeom>
        </p:spPr>
      </p:pic>
      <p:sp>
        <p:nvSpPr>
          <p:cNvPr id="2" name="Titre 1">
            <a:extLst>
              <a:ext uri="{FF2B5EF4-FFF2-40B4-BE49-F238E27FC236}">
                <a16:creationId xmlns:a16="http://schemas.microsoft.com/office/drawing/2014/main" id="{3F4B8C94-0338-48F4-83DB-DD50F56EF63C}"/>
              </a:ext>
            </a:extLst>
          </p:cNvPr>
          <p:cNvSpPr>
            <a:spLocks noGrp="1"/>
          </p:cNvSpPr>
          <p:nvPr>
            <p:ph type="title"/>
          </p:nvPr>
        </p:nvSpPr>
        <p:spPr>
          <a:xfrm>
            <a:off x="457200" y="274638"/>
            <a:ext cx="8229600" cy="5458618"/>
          </a:xfrm>
        </p:spPr>
        <p:txBody>
          <a:bodyPr>
            <a:normAutofit/>
          </a:bodyPr>
          <a:lstStyle/>
          <a:p>
            <a:r>
              <a:rPr lang="fr-FR" b="1" dirty="0">
                <a:solidFill>
                  <a:schemeClr val="bg1"/>
                </a:solidFill>
                <a:latin typeface="Arial" panose="020B0604020202020204" pitchFamily="34" charset="0"/>
                <a:cs typeface="Arial" panose="020B0604020202020204" pitchFamily="34" charset="0"/>
              </a:rPr>
              <a:t>Expériences de Buffon</a:t>
            </a:r>
            <a:br>
              <a:rPr lang="fr-FR" b="1" dirty="0">
                <a:solidFill>
                  <a:schemeClr val="bg1"/>
                </a:solidFill>
                <a:latin typeface="Arial" panose="020B0604020202020204" pitchFamily="34" charset="0"/>
                <a:cs typeface="Arial" panose="020B0604020202020204" pitchFamily="34" charset="0"/>
              </a:rPr>
            </a:br>
            <a:endParaRPr lang="fr-FR"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86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3DC2B1-DC1B-4CC8-823D-A64B81816D2D}"/>
              </a:ext>
            </a:extLst>
          </p:cNvPr>
          <p:cNvSpPr>
            <a:spLocks noGrp="1"/>
          </p:cNvSpPr>
          <p:nvPr>
            <p:ph type="title"/>
          </p:nvPr>
        </p:nvSpPr>
        <p:spPr>
          <a:xfrm>
            <a:off x="340615" y="93426"/>
            <a:ext cx="8229600" cy="869834"/>
          </a:xfrm>
        </p:spPr>
        <p:txBody>
          <a:bodyPr>
            <a:normAutofit fontScale="90000"/>
          </a:bodyPr>
          <a:lstStyle/>
          <a:p>
            <a:r>
              <a:rPr lang="fr-FR" b="1" dirty="0">
                <a:solidFill>
                  <a:srgbClr val="002060"/>
                </a:solidFill>
              </a:rPr>
              <a:t>Schématisation des expériences de Buffon</a:t>
            </a:r>
            <a:endParaRPr lang="fr-FR" dirty="0">
              <a:solidFill>
                <a:srgbClr val="002060"/>
              </a:solidFill>
            </a:endParaRPr>
          </a:p>
        </p:txBody>
      </p:sp>
      <p:sp>
        <p:nvSpPr>
          <p:cNvPr id="3" name="ZoneTexte 2">
            <a:extLst>
              <a:ext uri="{FF2B5EF4-FFF2-40B4-BE49-F238E27FC236}">
                <a16:creationId xmlns:a16="http://schemas.microsoft.com/office/drawing/2014/main" id="{16C84F97-0ECB-4305-AD15-0A2B1DC7EB75}"/>
              </a:ext>
            </a:extLst>
          </p:cNvPr>
          <p:cNvSpPr txBox="1"/>
          <p:nvPr/>
        </p:nvSpPr>
        <p:spPr>
          <a:xfrm>
            <a:off x="1975190" y="1169687"/>
            <a:ext cx="5193619" cy="369332"/>
          </a:xfrm>
          <a:prstGeom prst="rect">
            <a:avLst/>
          </a:prstGeom>
          <a:noFill/>
        </p:spPr>
        <p:txBody>
          <a:bodyPr wrap="square" rtlCol="0">
            <a:spAutoFit/>
          </a:bodyPr>
          <a:lstStyle/>
          <a:p>
            <a:r>
              <a:rPr lang="fr-FR" dirty="0"/>
              <a:t>Boules de fer de diamètre de tailles décroissantes</a:t>
            </a:r>
          </a:p>
        </p:txBody>
      </p:sp>
      <p:pic>
        <p:nvPicPr>
          <p:cNvPr id="35" name="Image 34">
            <a:extLst>
              <a:ext uri="{FF2B5EF4-FFF2-40B4-BE49-F238E27FC236}">
                <a16:creationId xmlns:a16="http://schemas.microsoft.com/office/drawing/2014/main" id="{FCAF5A09-22C1-4AD7-A935-F81D078A2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441" y="562133"/>
            <a:ext cx="2213911" cy="1693141"/>
          </a:xfrm>
          <a:prstGeom prst="rect">
            <a:avLst/>
          </a:prstGeom>
        </p:spPr>
      </p:pic>
      <p:grpSp>
        <p:nvGrpSpPr>
          <p:cNvPr id="30" name="Groupe 29">
            <a:extLst>
              <a:ext uri="{FF2B5EF4-FFF2-40B4-BE49-F238E27FC236}">
                <a16:creationId xmlns:a16="http://schemas.microsoft.com/office/drawing/2014/main" id="{BF809C9E-3C98-4EF7-B5A4-90FF6C7793DD}"/>
              </a:ext>
            </a:extLst>
          </p:cNvPr>
          <p:cNvGrpSpPr/>
          <p:nvPr/>
        </p:nvGrpSpPr>
        <p:grpSpPr>
          <a:xfrm>
            <a:off x="414549" y="1844824"/>
            <a:ext cx="8535803" cy="4139410"/>
            <a:chOff x="356711" y="2504320"/>
            <a:chExt cx="8535803" cy="4139410"/>
          </a:xfrm>
        </p:grpSpPr>
        <p:sp>
          <p:nvSpPr>
            <p:cNvPr id="15" name="Ellipse 14">
              <a:extLst>
                <a:ext uri="{FF2B5EF4-FFF2-40B4-BE49-F238E27FC236}">
                  <a16:creationId xmlns:a16="http://schemas.microsoft.com/office/drawing/2014/main" id="{B3F18AC5-F9E6-40FC-9463-9ED8B82FAEB9}"/>
                </a:ext>
              </a:extLst>
            </p:cNvPr>
            <p:cNvSpPr/>
            <p:nvPr/>
          </p:nvSpPr>
          <p:spPr>
            <a:xfrm>
              <a:off x="2555776" y="2680034"/>
              <a:ext cx="736992" cy="605442"/>
            </a:xfrm>
            <a:prstGeom prst="ellipse">
              <a:avLst/>
            </a:prstGeom>
            <a:gradFill flip="none" rotWithShape="1">
              <a:gsLst>
                <a:gs pos="0">
                  <a:srgbClr val="FF0000">
                    <a:shade val="30000"/>
                    <a:satMod val="115000"/>
                  </a:srgbClr>
                </a:gs>
                <a:gs pos="34000">
                  <a:srgbClr val="FF0000">
                    <a:shade val="67500"/>
                    <a:satMod val="115000"/>
                  </a:srgbClr>
                </a:gs>
                <a:gs pos="100000">
                  <a:srgbClr val="FFFF00"/>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6DE754DD-5633-4E07-9965-353E8E886F02}"/>
                </a:ext>
              </a:extLst>
            </p:cNvPr>
            <p:cNvSpPr/>
            <p:nvPr/>
          </p:nvSpPr>
          <p:spPr>
            <a:xfrm>
              <a:off x="5271324" y="2819752"/>
              <a:ext cx="344525" cy="326007"/>
            </a:xfrm>
            <a:prstGeom prst="ellipse">
              <a:avLst/>
            </a:prstGeom>
            <a:gradFill flip="none" rotWithShape="1">
              <a:gsLst>
                <a:gs pos="0">
                  <a:srgbClr val="FF0000">
                    <a:shade val="30000"/>
                    <a:satMod val="115000"/>
                  </a:srgbClr>
                </a:gs>
                <a:gs pos="34000">
                  <a:srgbClr val="FF0000">
                    <a:shade val="67500"/>
                    <a:satMod val="115000"/>
                  </a:srgbClr>
                </a:gs>
                <a:gs pos="100000">
                  <a:srgbClr val="FFFF00"/>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0E0D1B7F-B0BF-49C4-8869-C32C5C0461AA}"/>
                </a:ext>
              </a:extLst>
            </p:cNvPr>
            <p:cNvSpPr/>
            <p:nvPr/>
          </p:nvSpPr>
          <p:spPr>
            <a:xfrm>
              <a:off x="4485066" y="2773179"/>
              <a:ext cx="442462" cy="419152"/>
            </a:xfrm>
            <a:prstGeom prst="ellipse">
              <a:avLst/>
            </a:prstGeom>
            <a:gradFill flip="none" rotWithShape="1">
              <a:gsLst>
                <a:gs pos="0">
                  <a:srgbClr val="FF0000">
                    <a:shade val="30000"/>
                    <a:satMod val="115000"/>
                  </a:srgbClr>
                </a:gs>
                <a:gs pos="34000">
                  <a:srgbClr val="FF0000">
                    <a:shade val="67500"/>
                    <a:satMod val="115000"/>
                  </a:srgbClr>
                </a:gs>
                <a:gs pos="100000">
                  <a:srgbClr val="FFFF00"/>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DE62257C-5DA5-4E08-B387-99E045C73C97}"/>
                </a:ext>
              </a:extLst>
            </p:cNvPr>
            <p:cNvSpPr/>
            <p:nvPr/>
          </p:nvSpPr>
          <p:spPr>
            <a:xfrm>
              <a:off x="3652448" y="2726607"/>
              <a:ext cx="577058" cy="512297"/>
            </a:xfrm>
            <a:prstGeom prst="ellipse">
              <a:avLst/>
            </a:prstGeom>
            <a:gradFill flip="none" rotWithShape="1">
              <a:gsLst>
                <a:gs pos="0">
                  <a:srgbClr val="FF0000">
                    <a:shade val="30000"/>
                    <a:satMod val="115000"/>
                  </a:srgbClr>
                </a:gs>
                <a:gs pos="34000">
                  <a:srgbClr val="FF0000">
                    <a:shade val="67500"/>
                    <a:satMod val="115000"/>
                  </a:srgbClr>
                </a:gs>
                <a:gs pos="100000">
                  <a:srgbClr val="FFFF00"/>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5BF14B5F-A3F2-45B6-8B14-9E649F70A677}"/>
                </a:ext>
              </a:extLst>
            </p:cNvPr>
            <p:cNvSpPr/>
            <p:nvPr/>
          </p:nvSpPr>
          <p:spPr>
            <a:xfrm>
              <a:off x="5959645" y="2889610"/>
              <a:ext cx="196531" cy="186290"/>
            </a:xfrm>
            <a:prstGeom prst="ellipse">
              <a:avLst/>
            </a:prstGeom>
            <a:gradFill flip="none" rotWithShape="1">
              <a:gsLst>
                <a:gs pos="0">
                  <a:srgbClr val="FF0000">
                    <a:shade val="30000"/>
                    <a:satMod val="115000"/>
                  </a:srgbClr>
                </a:gs>
                <a:gs pos="34000">
                  <a:srgbClr val="FF0000">
                    <a:shade val="67500"/>
                    <a:satMod val="115000"/>
                  </a:srgbClr>
                </a:gs>
                <a:gs pos="100000">
                  <a:srgbClr val="FFFF00"/>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3CE232BE-54B4-45F7-92AB-4CE118D7C070}"/>
                </a:ext>
              </a:extLst>
            </p:cNvPr>
            <p:cNvSpPr/>
            <p:nvPr/>
          </p:nvSpPr>
          <p:spPr>
            <a:xfrm>
              <a:off x="2555776" y="3903678"/>
              <a:ext cx="736992" cy="605442"/>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ADE6A627-C789-4EB0-B319-AE4000D1C3B7}"/>
                </a:ext>
              </a:extLst>
            </p:cNvPr>
            <p:cNvSpPr/>
            <p:nvPr/>
          </p:nvSpPr>
          <p:spPr>
            <a:xfrm>
              <a:off x="5271324" y="4048659"/>
              <a:ext cx="344525" cy="326007"/>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BF0DCA35-D769-4C72-8D3D-BE08EB0A8FE9}"/>
                </a:ext>
              </a:extLst>
            </p:cNvPr>
            <p:cNvSpPr/>
            <p:nvPr/>
          </p:nvSpPr>
          <p:spPr>
            <a:xfrm>
              <a:off x="4485066" y="4002086"/>
              <a:ext cx="442462" cy="419152"/>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39BDEF3D-EEBF-41EE-BAF7-65B99A3A3B02}"/>
                </a:ext>
              </a:extLst>
            </p:cNvPr>
            <p:cNvSpPr/>
            <p:nvPr/>
          </p:nvSpPr>
          <p:spPr>
            <a:xfrm>
              <a:off x="3652448" y="3955514"/>
              <a:ext cx="577058" cy="512297"/>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B9F641B8-DB90-4C16-86B8-6F37AC3137B4}"/>
                </a:ext>
              </a:extLst>
            </p:cNvPr>
            <p:cNvSpPr/>
            <p:nvPr/>
          </p:nvSpPr>
          <p:spPr>
            <a:xfrm>
              <a:off x="5959645" y="4118517"/>
              <a:ext cx="196531" cy="18629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cxnSp>
          <p:nvCxnSpPr>
            <p:cNvPr id="25" name="Connecteur droit avec flèche 24">
              <a:extLst>
                <a:ext uri="{FF2B5EF4-FFF2-40B4-BE49-F238E27FC236}">
                  <a16:creationId xmlns:a16="http://schemas.microsoft.com/office/drawing/2014/main" id="{F5023A77-BD47-4EF4-B2DF-E895CDB810A5}"/>
                </a:ext>
              </a:extLst>
            </p:cNvPr>
            <p:cNvCxnSpPr/>
            <p:nvPr/>
          </p:nvCxnSpPr>
          <p:spPr>
            <a:xfrm>
              <a:off x="2924272" y="3344808"/>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Connecteur droit avec flèche 25">
              <a:extLst>
                <a:ext uri="{FF2B5EF4-FFF2-40B4-BE49-F238E27FC236}">
                  <a16:creationId xmlns:a16="http://schemas.microsoft.com/office/drawing/2014/main" id="{0A1BE384-8AC6-4462-972C-0C5158FD8EC3}"/>
                </a:ext>
              </a:extLst>
            </p:cNvPr>
            <p:cNvCxnSpPr/>
            <p:nvPr/>
          </p:nvCxnSpPr>
          <p:spPr>
            <a:xfrm>
              <a:off x="4706297" y="3344808"/>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7" name="Connecteur droit avec flèche 26">
              <a:extLst>
                <a:ext uri="{FF2B5EF4-FFF2-40B4-BE49-F238E27FC236}">
                  <a16:creationId xmlns:a16="http://schemas.microsoft.com/office/drawing/2014/main" id="{6041D52E-52D6-447C-A78F-7ED899EAD455}"/>
                </a:ext>
              </a:extLst>
            </p:cNvPr>
            <p:cNvCxnSpPr/>
            <p:nvPr/>
          </p:nvCxnSpPr>
          <p:spPr>
            <a:xfrm>
              <a:off x="3940977" y="3344808"/>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8" name="Connecteur droit avec flèche 27">
              <a:extLst>
                <a:ext uri="{FF2B5EF4-FFF2-40B4-BE49-F238E27FC236}">
                  <a16:creationId xmlns:a16="http://schemas.microsoft.com/office/drawing/2014/main" id="{C1958D15-AFEA-455E-B3DB-4B2C4154E755}"/>
                </a:ext>
              </a:extLst>
            </p:cNvPr>
            <p:cNvCxnSpPr/>
            <p:nvPr/>
          </p:nvCxnSpPr>
          <p:spPr>
            <a:xfrm>
              <a:off x="5450991" y="3344808"/>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9" name="Connecteur droit avec flèche 28">
              <a:extLst>
                <a:ext uri="{FF2B5EF4-FFF2-40B4-BE49-F238E27FC236}">
                  <a16:creationId xmlns:a16="http://schemas.microsoft.com/office/drawing/2014/main" id="{945B80F8-2B3D-42AA-8BF5-6B467A725AAF}"/>
                </a:ext>
              </a:extLst>
            </p:cNvPr>
            <p:cNvCxnSpPr/>
            <p:nvPr/>
          </p:nvCxnSpPr>
          <p:spPr>
            <a:xfrm>
              <a:off x="6084222" y="3344808"/>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8C1DFB99-41A9-4075-B928-4F17A8500F07}"/>
                </a:ext>
              </a:extLst>
            </p:cNvPr>
            <p:cNvSpPr txBox="1"/>
            <p:nvPr/>
          </p:nvSpPr>
          <p:spPr>
            <a:xfrm>
              <a:off x="398653" y="2504320"/>
              <a:ext cx="2361564" cy="646331"/>
            </a:xfrm>
            <a:prstGeom prst="rect">
              <a:avLst/>
            </a:prstGeom>
            <a:noFill/>
          </p:spPr>
          <p:txBody>
            <a:bodyPr wrap="square" rtlCol="0">
              <a:spAutoFit/>
            </a:bodyPr>
            <a:lstStyle/>
            <a:p>
              <a:r>
                <a:rPr lang="fr-FR" dirty="0"/>
                <a:t>Chauffage à blanc de chaque boule </a:t>
              </a:r>
            </a:p>
          </p:txBody>
        </p:sp>
        <p:sp>
          <p:nvSpPr>
            <p:cNvPr id="32" name="ZoneTexte 31">
              <a:extLst>
                <a:ext uri="{FF2B5EF4-FFF2-40B4-BE49-F238E27FC236}">
                  <a16:creationId xmlns:a16="http://schemas.microsoft.com/office/drawing/2014/main" id="{1BBF2EC0-70B9-4F00-8DF0-056C22420618}"/>
                </a:ext>
              </a:extLst>
            </p:cNvPr>
            <p:cNvSpPr txBox="1"/>
            <p:nvPr/>
          </p:nvSpPr>
          <p:spPr>
            <a:xfrm>
              <a:off x="356711" y="3477079"/>
              <a:ext cx="1992637" cy="1477328"/>
            </a:xfrm>
            <a:prstGeom prst="rect">
              <a:avLst/>
            </a:prstGeom>
            <a:noFill/>
          </p:spPr>
          <p:txBody>
            <a:bodyPr wrap="square" rtlCol="0">
              <a:spAutoFit/>
            </a:bodyPr>
            <a:lstStyle/>
            <a:p>
              <a:pPr algn="ctr"/>
              <a:r>
                <a:rPr lang="fr-FR" dirty="0"/>
                <a:t>Expérience 1 </a:t>
              </a:r>
              <a:r>
                <a:rPr lang="fr-FR" b="1" dirty="0">
                  <a:latin typeface="Arial" panose="020B0604020202020204" pitchFamily="34" charset="0"/>
                  <a:cs typeface="Arial" panose="020B0604020202020204" pitchFamily="34" charset="0"/>
                </a:rPr>
                <a:t>Calcul du temps de naissance de la Terre</a:t>
              </a:r>
            </a:p>
            <a:p>
              <a:pPr algn="ctr"/>
              <a:endParaRPr lang="fr-FR" dirty="0"/>
            </a:p>
          </p:txBody>
        </p:sp>
        <p:sp>
          <p:nvSpPr>
            <p:cNvPr id="33" name="ZoneTexte 32">
              <a:extLst>
                <a:ext uri="{FF2B5EF4-FFF2-40B4-BE49-F238E27FC236}">
                  <a16:creationId xmlns:a16="http://schemas.microsoft.com/office/drawing/2014/main" id="{1514376B-D703-4201-AD86-85CA2E7BC58E}"/>
                </a:ext>
              </a:extLst>
            </p:cNvPr>
            <p:cNvSpPr txBox="1"/>
            <p:nvPr/>
          </p:nvSpPr>
          <p:spPr>
            <a:xfrm>
              <a:off x="6219777" y="3656852"/>
              <a:ext cx="2672737" cy="923330"/>
            </a:xfrm>
            <a:prstGeom prst="rect">
              <a:avLst/>
            </a:prstGeom>
            <a:noFill/>
          </p:spPr>
          <p:txBody>
            <a:bodyPr wrap="square" rtlCol="0">
              <a:spAutoFit/>
            </a:bodyPr>
            <a:lstStyle/>
            <a:p>
              <a:r>
                <a:rPr lang="fr-FR" dirty="0"/>
                <a:t>Temps de refroidissement permettant de toucher les sphères sans se brûler</a:t>
              </a:r>
            </a:p>
          </p:txBody>
        </p:sp>
        <p:sp>
          <p:nvSpPr>
            <p:cNvPr id="50" name="Ellipse 49">
              <a:extLst>
                <a:ext uri="{FF2B5EF4-FFF2-40B4-BE49-F238E27FC236}">
                  <a16:creationId xmlns:a16="http://schemas.microsoft.com/office/drawing/2014/main" id="{1DBAC0B9-D29F-43DF-B424-A3820C6AB807}"/>
                </a:ext>
              </a:extLst>
            </p:cNvPr>
            <p:cNvSpPr/>
            <p:nvPr/>
          </p:nvSpPr>
          <p:spPr>
            <a:xfrm>
              <a:off x="2555776" y="5202434"/>
              <a:ext cx="736992" cy="605442"/>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0C73EE40-9E21-40EF-8487-AF72F2FA6094}"/>
                </a:ext>
              </a:extLst>
            </p:cNvPr>
            <p:cNvSpPr/>
            <p:nvPr/>
          </p:nvSpPr>
          <p:spPr>
            <a:xfrm>
              <a:off x="5271324" y="5347415"/>
              <a:ext cx="344525" cy="326007"/>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23F166C2-CA60-4B5D-B465-93FFF935C12F}"/>
                </a:ext>
              </a:extLst>
            </p:cNvPr>
            <p:cNvSpPr/>
            <p:nvPr/>
          </p:nvSpPr>
          <p:spPr>
            <a:xfrm>
              <a:off x="4485066" y="5300842"/>
              <a:ext cx="442462" cy="419152"/>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779BBE7E-08AB-4ED5-A66B-DA9CFD604CFB}"/>
                </a:ext>
              </a:extLst>
            </p:cNvPr>
            <p:cNvSpPr/>
            <p:nvPr/>
          </p:nvSpPr>
          <p:spPr>
            <a:xfrm>
              <a:off x="3652448" y="5254270"/>
              <a:ext cx="577058" cy="512297"/>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8B493655-D792-4F26-B026-5AFEF6B29A80}"/>
                </a:ext>
              </a:extLst>
            </p:cNvPr>
            <p:cNvSpPr/>
            <p:nvPr/>
          </p:nvSpPr>
          <p:spPr>
            <a:xfrm>
              <a:off x="5959645" y="5417273"/>
              <a:ext cx="196531" cy="18629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cxnSp>
          <p:nvCxnSpPr>
            <p:cNvPr id="55" name="Connecteur droit avec flèche 54">
              <a:extLst>
                <a:ext uri="{FF2B5EF4-FFF2-40B4-BE49-F238E27FC236}">
                  <a16:creationId xmlns:a16="http://schemas.microsoft.com/office/drawing/2014/main" id="{116E116A-D393-4B78-B9DD-6248EB5BCCD1}"/>
                </a:ext>
              </a:extLst>
            </p:cNvPr>
            <p:cNvCxnSpPr/>
            <p:nvPr/>
          </p:nvCxnSpPr>
          <p:spPr>
            <a:xfrm>
              <a:off x="2924272" y="4643564"/>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6" name="Connecteur droit avec flèche 55">
              <a:extLst>
                <a:ext uri="{FF2B5EF4-FFF2-40B4-BE49-F238E27FC236}">
                  <a16:creationId xmlns:a16="http://schemas.microsoft.com/office/drawing/2014/main" id="{077D84BE-DAAA-43EE-AB7F-EBDB2BC69190}"/>
                </a:ext>
              </a:extLst>
            </p:cNvPr>
            <p:cNvCxnSpPr/>
            <p:nvPr/>
          </p:nvCxnSpPr>
          <p:spPr>
            <a:xfrm>
              <a:off x="4706297" y="4643564"/>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7" name="Connecteur droit avec flèche 56">
              <a:extLst>
                <a:ext uri="{FF2B5EF4-FFF2-40B4-BE49-F238E27FC236}">
                  <a16:creationId xmlns:a16="http://schemas.microsoft.com/office/drawing/2014/main" id="{BE1BA9DD-4CF7-46AF-A25E-A45E802CC593}"/>
                </a:ext>
              </a:extLst>
            </p:cNvPr>
            <p:cNvCxnSpPr/>
            <p:nvPr/>
          </p:nvCxnSpPr>
          <p:spPr>
            <a:xfrm>
              <a:off x="3940977" y="4643564"/>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8" name="Connecteur droit avec flèche 57">
              <a:extLst>
                <a:ext uri="{FF2B5EF4-FFF2-40B4-BE49-F238E27FC236}">
                  <a16:creationId xmlns:a16="http://schemas.microsoft.com/office/drawing/2014/main" id="{486DEDA0-10B1-454B-8F24-81651479DA4B}"/>
                </a:ext>
              </a:extLst>
            </p:cNvPr>
            <p:cNvCxnSpPr/>
            <p:nvPr/>
          </p:nvCxnSpPr>
          <p:spPr>
            <a:xfrm>
              <a:off x="5450991" y="4643564"/>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9" name="Connecteur droit avec flèche 58">
              <a:extLst>
                <a:ext uri="{FF2B5EF4-FFF2-40B4-BE49-F238E27FC236}">
                  <a16:creationId xmlns:a16="http://schemas.microsoft.com/office/drawing/2014/main" id="{9D0FEB0C-9860-4B7D-A51F-EEE440E33156}"/>
                </a:ext>
              </a:extLst>
            </p:cNvPr>
            <p:cNvCxnSpPr/>
            <p:nvPr/>
          </p:nvCxnSpPr>
          <p:spPr>
            <a:xfrm>
              <a:off x="6084222" y="4643564"/>
              <a:ext cx="0" cy="512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0" name="ZoneTexte 59">
              <a:extLst>
                <a:ext uri="{FF2B5EF4-FFF2-40B4-BE49-F238E27FC236}">
                  <a16:creationId xmlns:a16="http://schemas.microsoft.com/office/drawing/2014/main" id="{F0EE5ACD-E61A-4481-8BCE-52C4BA03154E}"/>
                </a:ext>
              </a:extLst>
            </p:cNvPr>
            <p:cNvSpPr txBox="1"/>
            <p:nvPr/>
          </p:nvSpPr>
          <p:spPr>
            <a:xfrm>
              <a:off x="6195685" y="5155861"/>
              <a:ext cx="2672737" cy="923330"/>
            </a:xfrm>
            <a:prstGeom prst="rect">
              <a:avLst/>
            </a:prstGeom>
            <a:noFill/>
          </p:spPr>
          <p:txBody>
            <a:bodyPr wrap="square" rtlCol="0">
              <a:spAutoFit/>
            </a:bodyPr>
            <a:lstStyle/>
            <a:p>
              <a:r>
                <a:rPr lang="fr-FR" dirty="0"/>
                <a:t>Temps de refroidissement pour obtenir des sphères totalement refroidies</a:t>
              </a:r>
            </a:p>
          </p:txBody>
        </p:sp>
        <p:sp>
          <p:nvSpPr>
            <p:cNvPr id="61" name="ZoneTexte 60">
              <a:extLst>
                <a:ext uri="{FF2B5EF4-FFF2-40B4-BE49-F238E27FC236}">
                  <a16:creationId xmlns:a16="http://schemas.microsoft.com/office/drawing/2014/main" id="{438B7CAC-0A59-4F3B-97F9-43B41A78D797}"/>
                </a:ext>
              </a:extLst>
            </p:cNvPr>
            <p:cNvSpPr txBox="1"/>
            <p:nvPr/>
          </p:nvSpPr>
          <p:spPr>
            <a:xfrm>
              <a:off x="380003" y="4889404"/>
              <a:ext cx="1992637" cy="1754326"/>
            </a:xfrm>
            <a:prstGeom prst="rect">
              <a:avLst/>
            </a:prstGeom>
            <a:noFill/>
          </p:spPr>
          <p:txBody>
            <a:bodyPr wrap="square" rtlCol="0">
              <a:spAutoFit/>
            </a:bodyPr>
            <a:lstStyle/>
            <a:p>
              <a:pPr algn="ctr"/>
              <a:r>
                <a:rPr lang="fr-FR" dirty="0"/>
                <a:t>Expérience 2 </a:t>
              </a:r>
              <a:r>
                <a:rPr lang="fr-FR" b="1" dirty="0">
                  <a:latin typeface="Arial" panose="020B0604020202020204" pitchFamily="34" charset="0"/>
                  <a:cs typeface="Arial" panose="020B0604020202020204" pitchFamily="34" charset="0"/>
                </a:rPr>
                <a:t>Calcul du temps de refroidissement de la </a:t>
              </a:r>
              <a:r>
                <a:rPr lang="fr-FR" b="1" dirty="0" err="1">
                  <a:latin typeface="Arial" panose="020B0604020202020204" pitchFamily="34" charset="0"/>
                  <a:cs typeface="Arial" panose="020B0604020202020204" pitchFamily="34" charset="0"/>
                </a:rPr>
                <a:t>la</a:t>
              </a:r>
              <a:r>
                <a:rPr lang="fr-FR" b="1" dirty="0">
                  <a:latin typeface="Arial" panose="020B0604020202020204" pitchFamily="34" charset="0"/>
                  <a:cs typeface="Arial" panose="020B0604020202020204" pitchFamily="34" charset="0"/>
                </a:rPr>
                <a:t> Terre</a:t>
              </a:r>
            </a:p>
            <a:p>
              <a:pPr algn="ctr"/>
              <a:endParaRPr lang="fr-FR" dirty="0"/>
            </a:p>
          </p:txBody>
        </p:sp>
      </p:grpSp>
      <p:cxnSp>
        <p:nvCxnSpPr>
          <p:cNvPr id="36" name="Connecteur droit avec flèche 35">
            <a:extLst>
              <a:ext uri="{FF2B5EF4-FFF2-40B4-BE49-F238E27FC236}">
                <a16:creationId xmlns:a16="http://schemas.microsoft.com/office/drawing/2014/main" id="{56884ED5-D585-489F-8917-82644A8E6158}"/>
              </a:ext>
            </a:extLst>
          </p:cNvPr>
          <p:cNvCxnSpPr/>
          <p:nvPr/>
        </p:nvCxnSpPr>
        <p:spPr>
          <a:xfrm>
            <a:off x="2771800" y="1539019"/>
            <a:ext cx="345638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690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3DC2B1-DC1B-4CC8-823D-A64B81816D2D}"/>
              </a:ext>
            </a:extLst>
          </p:cNvPr>
          <p:cNvSpPr>
            <a:spLocks noGrp="1"/>
          </p:cNvSpPr>
          <p:nvPr>
            <p:ph type="title"/>
          </p:nvPr>
        </p:nvSpPr>
        <p:spPr>
          <a:xfrm>
            <a:off x="352819" y="330522"/>
            <a:ext cx="8229600" cy="869834"/>
          </a:xfrm>
        </p:spPr>
        <p:txBody>
          <a:bodyPr>
            <a:noAutofit/>
          </a:bodyPr>
          <a:lstStyle/>
          <a:p>
            <a:r>
              <a:rPr lang="fr-FR" sz="3000" b="1" dirty="0">
                <a:solidFill>
                  <a:srgbClr val="002060"/>
                </a:solidFill>
              </a:rPr>
              <a:t>Calcul du temps de naissance de la Terre et de son refroidissement par Buffon</a:t>
            </a:r>
            <a:endParaRPr lang="fr-FR" sz="3000" dirty="0">
              <a:solidFill>
                <a:srgbClr val="002060"/>
              </a:solidFill>
            </a:endParaRPr>
          </a:p>
        </p:txBody>
      </p:sp>
      <p:graphicFrame>
        <p:nvGraphicFramePr>
          <p:cNvPr id="30" name="Tableau 29">
            <a:extLst>
              <a:ext uri="{FF2B5EF4-FFF2-40B4-BE49-F238E27FC236}">
                <a16:creationId xmlns:a16="http://schemas.microsoft.com/office/drawing/2014/main" id="{86BA4CAB-E0A6-423F-AADA-439BEA629FB4}"/>
              </a:ext>
            </a:extLst>
          </p:cNvPr>
          <p:cNvGraphicFramePr>
            <a:graphicFrameLocks noGrp="1"/>
          </p:cNvGraphicFramePr>
          <p:nvPr>
            <p:extLst>
              <p:ext uri="{D42A27DB-BD31-4B8C-83A1-F6EECF244321}">
                <p14:modId xmlns:p14="http://schemas.microsoft.com/office/powerpoint/2010/main" val="1858420680"/>
              </p:ext>
            </p:extLst>
          </p:nvPr>
        </p:nvGraphicFramePr>
        <p:xfrm>
          <a:off x="215175" y="2276872"/>
          <a:ext cx="4252444" cy="3477232"/>
        </p:xfrm>
        <a:graphic>
          <a:graphicData uri="http://schemas.openxmlformats.org/drawingml/2006/table">
            <a:tbl>
              <a:tblPr>
                <a:tableStyleId>{5C22544A-7EE6-4342-B048-85BDC9FD1C3A}</a:tableStyleId>
              </a:tblPr>
              <a:tblGrid>
                <a:gridCol w="2502857">
                  <a:extLst>
                    <a:ext uri="{9D8B030D-6E8A-4147-A177-3AD203B41FA5}">
                      <a16:colId xmlns:a16="http://schemas.microsoft.com/office/drawing/2014/main" val="3627773520"/>
                    </a:ext>
                  </a:extLst>
                </a:gridCol>
                <a:gridCol w="1749587">
                  <a:extLst>
                    <a:ext uri="{9D8B030D-6E8A-4147-A177-3AD203B41FA5}">
                      <a16:colId xmlns:a16="http://schemas.microsoft.com/office/drawing/2014/main" val="1522169437"/>
                    </a:ext>
                  </a:extLst>
                </a:gridCol>
              </a:tblGrid>
              <a:tr h="645112">
                <a:tc>
                  <a:txBody>
                    <a:bodyPr/>
                    <a:lstStyle/>
                    <a:p>
                      <a:pPr algn="l" fontAlgn="b"/>
                      <a:r>
                        <a:rPr lang="fr-FR" sz="1800" u="none" strike="noStrike" dirty="0">
                          <a:effectLst/>
                          <a:latin typeface="Arial" panose="020B0604020202020204" pitchFamily="34" charset="0"/>
                          <a:cs typeface="Arial" panose="020B0604020202020204" pitchFamily="34" charset="0"/>
                        </a:rPr>
                        <a:t>Diamètre de la Terre en demi pouces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r" fontAlgn="b"/>
                      <a:r>
                        <a:rPr lang="fr-FR" sz="1800" u="none" strike="noStrike" dirty="0">
                          <a:effectLst/>
                          <a:latin typeface="Arial" panose="020B0604020202020204" pitchFamily="34" charset="0"/>
                          <a:cs typeface="Arial" panose="020B0604020202020204" pitchFamily="34" charset="0"/>
                        </a:rPr>
                        <a:t>941 461 920</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extLst>
                  <a:ext uri="{0D108BD9-81ED-4DB2-BD59-A6C34878D82A}">
                    <a16:rowId xmlns:a16="http://schemas.microsoft.com/office/drawing/2014/main" val="2221794529"/>
                  </a:ext>
                </a:extLst>
              </a:tr>
              <a:tr h="290992">
                <a:tc>
                  <a:txBody>
                    <a:bodyPr/>
                    <a:lstStyle/>
                    <a:p>
                      <a:pPr algn="l" fontAlgn="b"/>
                      <a:r>
                        <a:rPr lang="fr-FR" sz="1800" u="none" strike="noStrike" dirty="0">
                          <a:effectLst/>
                          <a:latin typeface="Arial" panose="020B0604020202020204" pitchFamily="34" charset="0"/>
                          <a:cs typeface="Arial" panose="020B0604020202020204" pitchFamily="34" charset="0"/>
                        </a:rPr>
                        <a:t>coefficient directeur (a)</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fr-FR" sz="1800" u="none" strike="noStrike" dirty="0">
                          <a:effectLst/>
                          <a:latin typeface="Arial" panose="020B0604020202020204" pitchFamily="34" charset="0"/>
                          <a:cs typeface="Arial" panose="020B0604020202020204" pitchFamily="34" charset="0"/>
                        </a:rPr>
                        <a:t>24,482</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939675367"/>
                  </a:ext>
                </a:extLst>
              </a:tr>
              <a:tr h="327518">
                <a:tc>
                  <a:txBody>
                    <a:bodyPr/>
                    <a:lstStyle/>
                    <a:p>
                      <a:pPr algn="l" fontAlgn="b"/>
                      <a:r>
                        <a:rPr lang="fr-FR" sz="1800" u="none" strike="noStrike" dirty="0">
                          <a:effectLst/>
                          <a:latin typeface="Arial" panose="020B0604020202020204" pitchFamily="34" charset="0"/>
                          <a:cs typeface="Arial" panose="020B0604020202020204" pitchFamily="34" charset="0"/>
                        </a:rPr>
                        <a:t>b</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r" fontAlgn="b"/>
                      <a:r>
                        <a:rPr lang="fr-FR" sz="1800" u="none" strike="noStrike" dirty="0">
                          <a:effectLst/>
                          <a:latin typeface="Arial" panose="020B0604020202020204" pitchFamily="34" charset="0"/>
                          <a:cs typeface="Arial" panose="020B0604020202020204" pitchFamily="34" charset="0"/>
                        </a:rPr>
                        <a:t>-15,7</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extLst>
                  <a:ext uri="{0D108BD9-81ED-4DB2-BD59-A6C34878D82A}">
                    <a16:rowId xmlns:a16="http://schemas.microsoft.com/office/drawing/2014/main" val="472775619"/>
                  </a:ext>
                </a:extLst>
              </a:tr>
              <a:tr h="1132191">
                <a:tc>
                  <a:txBody>
                    <a:bodyPr/>
                    <a:lstStyle/>
                    <a:p>
                      <a:pPr algn="l" fontAlgn="b"/>
                      <a:r>
                        <a:rPr lang="fr-FR" sz="1800" u="none" strike="noStrike" dirty="0">
                          <a:effectLst/>
                          <a:latin typeface="Arial" panose="020B0604020202020204" pitchFamily="34" charset="0"/>
                          <a:cs typeface="Arial" panose="020B0604020202020204" pitchFamily="34" charset="0"/>
                        </a:rPr>
                        <a:t>âge de la Terre en minutes  pour la touchée sans se brûler = (a*diamètre de la Terre)-b</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800" u="none" strike="noStrike" dirty="0">
                          <a:effectLst/>
                          <a:latin typeface="Arial" panose="020B0604020202020204" pitchFamily="34" charset="0"/>
                          <a:cs typeface="Arial" panose="020B0604020202020204" pitchFamily="34" charset="0"/>
                        </a:rPr>
                        <a:t>23048870741</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10146902"/>
                  </a:ext>
                </a:extLst>
              </a:tr>
              <a:tr h="667621">
                <a:tc>
                  <a:txBody>
                    <a:bodyPr/>
                    <a:lstStyle/>
                    <a:p>
                      <a:pPr algn="l" fontAlgn="b"/>
                      <a:r>
                        <a:rPr lang="fr-FR" sz="1800" u="none" strike="noStrike" dirty="0">
                          <a:effectLst/>
                          <a:latin typeface="Arial" panose="020B0604020202020204" pitchFamily="34" charset="0"/>
                          <a:cs typeface="Arial" panose="020B0604020202020204" pitchFamily="34" charset="0"/>
                        </a:rPr>
                        <a:t>âge de la Terre en années  pour la touchée sans se brûler en jours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1800" b="1" u="none" strike="noStrike" dirty="0">
                          <a:effectLst/>
                          <a:latin typeface="Arial" panose="020B0604020202020204" pitchFamily="34" charset="0"/>
                          <a:cs typeface="Arial" panose="020B0604020202020204" pitchFamily="34" charset="0"/>
                        </a:rPr>
                        <a:t>43852,4938</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extLst>
                  <a:ext uri="{0D108BD9-81ED-4DB2-BD59-A6C34878D82A}">
                    <a16:rowId xmlns:a16="http://schemas.microsoft.com/office/drawing/2014/main" val="4279427769"/>
                  </a:ext>
                </a:extLst>
              </a:tr>
            </a:tbl>
          </a:graphicData>
        </a:graphic>
      </p:graphicFrame>
      <p:graphicFrame>
        <p:nvGraphicFramePr>
          <p:cNvPr id="34" name="Tableau 33">
            <a:extLst>
              <a:ext uri="{FF2B5EF4-FFF2-40B4-BE49-F238E27FC236}">
                <a16:creationId xmlns:a16="http://schemas.microsoft.com/office/drawing/2014/main" id="{EA623464-4BB6-4EB8-B78E-3100BC6F577C}"/>
              </a:ext>
            </a:extLst>
          </p:cNvPr>
          <p:cNvGraphicFramePr>
            <a:graphicFrameLocks noGrp="1"/>
          </p:cNvGraphicFramePr>
          <p:nvPr>
            <p:extLst>
              <p:ext uri="{D42A27DB-BD31-4B8C-83A1-F6EECF244321}">
                <p14:modId xmlns:p14="http://schemas.microsoft.com/office/powerpoint/2010/main" val="2058029851"/>
              </p:ext>
            </p:extLst>
          </p:nvPr>
        </p:nvGraphicFramePr>
        <p:xfrm>
          <a:off x="4591690" y="2276872"/>
          <a:ext cx="4540478" cy="3461790"/>
        </p:xfrm>
        <a:graphic>
          <a:graphicData uri="http://schemas.openxmlformats.org/drawingml/2006/table">
            <a:tbl>
              <a:tblPr>
                <a:tableStyleId>{5C22544A-7EE6-4342-B048-85BDC9FD1C3A}</a:tableStyleId>
              </a:tblPr>
              <a:tblGrid>
                <a:gridCol w="2528472">
                  <a:extLst>
                    <a:ext uri="{9D8B030D-6E8A-4147-A177-3AD203B41FA5}">
                      <a16:colId xmlns:a16="http://schemas.microsoft.com/office/drawing/2014/main" val="3100904653"/>
                    </a:ext>
                  </a:extLst>
                </a:gridCol>
                <a:gridCol w="2012006">
                  <a:extLst>
                    <a:ext uri="{9D8B030D-6E8A-4147-A177-3AD203B41FA5}">
                      <a16:colId xmlns:a16="http://schemas.microsoft.com/office/drawing/2014/main" val="773532334"/>
                    </a:ext>
                  </a:extLst>
                </a:gridCol>
              </a:tblGrid>
              <a:tr h="540565">
                <a:tc>
                  <a:txBody>
                    <a:bodyPr/>
                    <a:lstStyle/>
                    <a:p>
                      <a:pPr algn="l" fontAlgn="b"/>
                      <a:r>
                        <a:rPr lang="fr-FR" sz="1800" u="none" strike="noStrike" dirty="0">
                          <a:effectLst/>
                          <a:latin typeface="Arial" panose="020B0604020202020204" pitchFamily="34" charset="0"/>
                          <a:cs typeface="Arial" panose="020B0604020202020204" pitchFamily="34" charset="0"/>
                        </a:rPr>
                        <a:t>Diamètre de la Terre en demi pouces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r" fontAlgn="b"/>
                      <a:r>
                        <a:rPr lang="fr-FR" sz="1800" u="none" strike="noStrike" dirty="0">
                          <a:effectLst/>
                          <a:latin typeface="Arial" panose="020B0604020202020204" pitchFamily="34" charset="0"/>
                          <a:cs typeface="Arial" panose="020B0604020202020204" pitchFamily="34" charset="0"/>
                        </a:rPr>
                        <a:t>941 461 920</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extLst>
                  <a:ext uri="{0D108BD9-81ED-4DB2-BD59-A6C34878D82A}">
                    <a16:rowId xmlns:a16="http://schemas.microsoft.com/office/drawing/2014/main" val="3430698799"/>
                  </a:ext>
                </a:extLst>
              </a:tr>
              <a:tr h="398904">
                <a:tc>
                  <a:txBody>
                    <a:bodyPr/>
                    <a:lstStyle/>
                    <a:p>
                      <a:pPr algn="l" fontAlgn="b"/>
                      <a:r>
                        <a:rPr lang="fr-FR" sz="1800" u="none" strike="noStrike" dirty="0">
                          <a:effectLst/>
                          <a:latin typeface="Arial" panose="020B0604020202020204" pitchFamily="34" charset="0"/>
                          <a:cs typeface="Arial" panose="020B0604020202020204" pitchFamily="34" charset="0"/>
                        </a:rPr>
                        <a:t>coefficient directeur (a)</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fr-FR" sz="1800" u="none" strike="noStrike" dirty="0">
                          <a:effectLst/>
                          <a:latin typeface="Arial" panose="020B0604020202020204" pitchFamily="34" charset="0"/>
                          <a:cs typeface="Arial" panose="020B0604020202020204" pitchFamily="34" charset="0"/>
                        </a:rPr>
                        <a:t>53,624</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986879696"/>
                  </a:ext>
                </a:extLst>
              </a:tr>
              <a:tr h="291111">
                <a:tc>
                  <a:txBody>
                    <a:bodyPr/>
                    <a:lstStyle/>
                    <a:p>
                      <a:pPr algn="l" fontAlgn="b"/>
                      <a:r>
                        <a:rPr lang="fr-FR" sz="1800" u="none" strike="noStrike" dirty="0">
                          <a:effectLst/>
                          <a:latin typeface="Arial" panose="020B0604020202020204" pitchFamily="34" charset="0"/>
                          <a:cs typeface="Arial" panose="020B0604020202020204" pitchFamily="34" charset="0"/>
                        </a:rPr>
                        <a:t>b</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r" fontAlgn="b"/>
                      <a:r>
                        <a:rPr lang="fr-FR" sz="1800" u="none" strike="noStrike" dirty="0">
                          <a:effectLst/>
                          <a:latin typeface="Arial" panose="020B0604020202020204" pitchFamily="34" charset="0"/>
                          <a:cs typeface="Arial" panose="020B0604020202020204" pitchFamily="34" charset="0"/>
                        </a:rPr>
                        <a:t>-16,183</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extLst>
                  <a:ext uri="{0D108BD9-81ED-4DB2-BD59-A6C34878D82A}">
                    <a16:rowId xmlns:a16="http://schemas.microsoft.com/office/drawing/2014/main" val="3164523223"/>
                  </a:ext>
                </a:extLst>
              </a:tr>
              <a:tr h="1337574">
                <a:tc>
                  <a:txBody>
                    <a:bodyPr/>
                    <a:lstStyle/>
                    <a:p>
                      <a:pPr algn="l" fontAlgn="b"/>
                      <a:r>
                        <a:rPr lang="fr-FR" sz="1800" u="none" strike="noStrike" dirty="0">
                          <a:effectLst/>
                          <a:latin typeface="Arial" panose="020B0604020202020204" pitchFamily="34" charset="0"/>
                          <a:cs typeface="Arial" panose="020B0604020202020204" pitchFamily="34" charset="0"/>
                        </a:rPr>
                        <a:t>âge de la Terre en minutes  pour la touchée sans se brûler = (a*diamètre de la Terre)-b</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800" u="none" strike="noStrike" dirty="0">
                          <a:effectLst/>
                          <a:latin typeface="Arial" panose="020B0604020202020204" pitchFamily="34" charset="0"/>
                          <a:cs typeface="Arial" panose="020B0604020202020204" pitchFamily="34" charset="0"/>
                        </a:rPr>
                        <a:t>50484954014</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519951343"/>
                  </a:ext>
                </a:extLst>
              </a:tr>
              <a:tr h="539047">
                <a:tc>
                  <a:txBody>
                    <a:bodyPr/>
                    <a:lstStyle/>
                    <a:p>
                      <a:pPr algn="l" fontAlgn="b"/>
                      <a:r>
                        <a:rPr lang="fr-FR" sz="1800" u="none" strike="noStrike" dirty="0">
                          <a:effectLst/>
                          <a:latin typeface="Arial" panose="020B0604020202020204" pitchFamily="34" charset="0"/>
                          <a:cs typeface="Arial" panose="020B0604020202020204" pitchFamily="34" charset="0"/>
                        </a:rPr>
                        <a:t>âge de la Terre en années  pour la touchée sans se brûler en jours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solidFill>
                  </a:tcPr>
                </a:tc>
                <a:tc>
                  <a:txBody>
                    <a:bodyPr/>
                    <a:lstStyle/>
                    <a:p>
                      <a:pPr algn="ctr" fontAlgn="b"/>
                      <a:r>
                        <a:rPr lang="fr-FR" sz="1800" b="1" u="none" strike="noStrike" dirty="0">
                          <a:effectLst/>
                          <a:latin typeface="Arial" panose="020B0604020202020204" pitchFamily="34" charset="0"/>
                          <a:cs typeface="Arial" panose="020B0604020202020204" pitchFamily="34" charset="0"/>
                        </a:rPr>
                        <a:t>96052,04341</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extLst>
                  <a:ext uri="{0D108BD9-81ED-4DB2-BD59-A6C34878D82A}">
                    <a16:rowId xmlns:a16="http://schemas.microsoft.com/office/drawing/2014/main" val="2605734138"/>
                  </a:ext>
                </a:extLst>
              </a:tr>
            </a:tbl>
          </a:graphicData>
        </a:graphic>
      </p:graphicFrame>
      <p:sp>
        <p:nvSpPr>
          <p:cNvPr id="3" name="ZoneTexte 2">
            <a:extLst>
              <a:ext uri="{FF2B5EF4-FFF2-40B4-BE49-F238E27FC236}">
                <a16:creationId xmlns:a16="http://schemas.microsoft.com/office/drawing/2014/main" id="{C69D6394-4CD9-4C93-8E48-A1FC8870B937}"/>
              </a:ext>
            </a:extLst>
          </p:cNvPr>
          <p:cNvSpPr txBox="1"/>
          <p:nvPr/>
        </p:nvSpPr>
        <p:spPr>
          <a:xfrm>
            <a:off x="242220" y="1412776"/>
            <a:ext cx="4252444" cy="707886"/>
          </a:xfrm>
          <a:prstGeom prst="rect">
            <a:avLst/>
          </a:prstGeom>
          <a:noFill/>
        </p:spPr>
        <p:txBody>
          <a:bodyPr wrap="square" rtlCol="0">
            <a:spAutoFit/>
          </a:bodyPr>
          <a:lstStyle/>
          <a:p>
            <a:pPr algn="ctr"/>
            <a:r>
              <a:rPr lang="fr-FR" sz="2000" b="1" dirty="0">
                <a:latin typeface="Arial" panose="020B0604020202020204" pitchFamily="34" charset="0"/>
                <a:cs typeface="Arial" panose="020B0604020202020204" pitchFamily="34" charset="0"/>
              </a:rPr>
              <a:t>Calcul du temps de naissance de la Terre</a:t>
            </a:r>
          </a:p>
        </p:txBody>
      </p:sp>
      <p:sp>
        <p:nvSpPr>
          <p:cNvPr id="7" name="ZoneTexte 6">
            <a:extLst>
              <a:ext uri="{FF2B5EF4-FFF2-40B4-BE49-F238E27FC236}">
                <a16:creationId xmlns:a16="http://schemas.microsoft.com/office/drawing/2014/main" id="{EBEA252B-1D82-44B5-A7A9-6A7BE9CA26AE}"/>
              </a:ext>
            </a:extLst>
          </p:cNvPr>
          <p:cNvSpPr txBox="1"/>
          <p:nvPr/>
        </p:nvSpPr>
        <p:spPr>
          <a:xfrm>
            <a:off x="4594247" y="1412776"/>
            <a:ext cx="4252444" cy="707886"/>
          </a:xfrm>
          <a:prstGeom prst="rect">
            <a:avLst/>
          </a:prstGeom>
          <a:noFill/>
        </p:spPr>
        <p:txBody>
          <a:bodyPr wrap="square" rtlCol="0">
            <a:spAutoFit/>
          </a:bodyPr>
          <a:lstStyle/>
          <a:p>
            <a:pPr algn="ctr"/>
            <a:r>
              <a:rPr lang="fr-FR" sz="2000" b="1" dirty="0">
                <a:latin typeface="Arial" panose="020B0604020202020204" pitchFamily="34" charset="0"/>
                <a:cs typeface="Arial" panose="020B0604020202020204" pitchFamily="34" charset="0"/>
              </a:rPr>
              <a:t>Calcul du temps de refroidissement de la la Terre</a:t>
            </a:r>
          </a:p>
        </p:txBody>
      </p:sp>
    </p:spTree>
    <p:extLst>
      <p:ext uri="{BB962C8B-B14F-4D97-AF65-F5344CB8AC3E}">
        <p14:creationId xmlns:p14="http://schemas.microsoft.com/office/powerpoint/2010/main" val="206328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4855F-DFBA-4141-8286-7D4E784E2667}"/>
              </a:ext>
            </a:extLst>
          </p:cNvPr>
          <p:cNvSpPr>
            <a:spLocks noGrp="1"/>
          </p:cNvSpPr>
          <p:nvPr>
            <p:ph type="title"/>
          </p:nvPr>
        </p:nvSpPr>
        <p:spPr>
          <a:xfrm>
            <a:off x="457200" y="260648"/>
            <a:ext cx="8229600" cy="1143000"/>
          </a:xfrm>
        </p:spPr>
        <p:txBody>
          <a:bodyPr/>
          <a:lstStyle/>
          <a:p>
            <a:r>
              <a:rPr lang="fr-FR" dirty="0">
                <a:solidFill>
                  <a:srgbClr val="002060"/>
                </a:solidFill>
              </a:rPr>
              <a:t>James Hutton</a:t>
            </a:r>
          </a:p>
        </p:txBody>
      </p:sp>
      <p:sp>
        <p:nvSpPr>
          <p:cNvPr id="7" name="ZoneTexte 6">
            <a:extLst>
              <a:ext uri="{FF2B5EF4-FFF2-40B4-BE49-F238E27FC236}">
                <a16:creationId xmlns:a16="http://schemas.microsoft.com/office/drawing/2014/main" id="{947BBFD4-3A63-458A-A2DE-379981C31894}"/>
              </a:ext>
            </a:extLst>
          </p:cNvPr>
          <p:cNvSpPr txBox="1"/>
          <p:nvPr/>
        </p:nvSpPr>
        <p:spPr>
          <a:xfrm>
            <a:off x="468080" y="1268760"/>
            <a:ext cx="5688632" cy="4708981"/>
          </a:xfrm>
          <a:prstGeom prst="rect">
            <a:avLst/>
          </a:prstGeom>
          <a:noFill/>
        </p:spPr>
        <p:txBody>
          <a:bodyPr wrap="square" rtlCol="0">
            <a:spAutoFit/>
          </a:bodyPr>
          <a:lstStyle/>
          <a:p>
            <a:pPr algn="just"/>
            <a:r>
              <a:rPr lang="fr-FR" sz="2500" dirty="0"/>
              <a:t>A la fin du 18ème siècle, un physicien, James Hutton proposé qu'on pouvait expliquer les phénomènes anciens, et partant refaire l'histoire de la Terre, à partir de l'observation des phénomènes actuelles. Il formula l'idée que les causes actuelles ont agi dans le passé et qu'elles ont produit les mêmes effets (théorie de l'uniformitarisme) et suppose que l'âge de la Terre devait être nettement supérieur à celui énoncé auparavant. </a:t>
            </a:r>
          </a:p>
          <a:p>
            <a:pPr algn="just"/>
            <a:endParaRPr lang="fr-FR" sz="2500" dirty="0"/>
          </a:p>
        </p:txBody>
      </p:sp>
    </p:spTree>
    <p:extLst>
      <p:ext uri="{BB962C8B-B14F-4D97-AF65-F5344CB8AC3E}">
        <p14:creationId xmlns:p14="http://schemas.microsoft.com/office/powerpoint/2010/main" val="314847463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22A506C-803D-4447-920B-A738A6AEFE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Thème écologie - Climat</Template>
  <TotalTime>315</TotalTime>
  <Words>967</Words>
  <Application>Microsoft Office PowerPoint</Application>
  <PresentationFormat>Affichage à l'écran (4:3)</PresentationFormat>
  <Paragraphs>78</Paragraphs>
  <Slides>18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Times New Roman</vt:lpstr>
      <vt:lpstr>Thème Office</vt:lpstr>
      <vt:lpstr>Thème 3   La Terre : Un astre singulier                 Chapitre 3 – L’histoire de l’âge de la Terre  </vt:lpstr>
      <vt:lpstr>Aristote</vt:lpstr>
      <vt:lpstr>Bishop Ussher</vt:lpstr>
      <vt:lpstr>Issac Newton</vt:lpstr>
      <vt:lpstr>Buffon</vt:lpstr>
      <vt:lpstr>Expériences de Buffon </vt:lpstr>
      <vt:lpstr>Schématisation des expériences de Buffon</vt:lpstr>
      <vt:lpstr>Calcul du temps de naissance de la Terre et de son refroidissement par Buffon</vt:lpstr>
      <vt:lpstr>James Hutton</vt:lpstr>
      <vt:lpstr>Lord Kelvin</vt:lpstr>
      <vt:lpstr>Charles Lyell</vt:lpstr>
      <vt:lpstr>Henri Becquerel</vt:lpstr>
      <vt:lpstr>Principe de la décroissance radioactive</vt:lpstr>
      <vt:lpstr>Détermination des constantes radioactive pour 14 C  </vt:lpstr>
      <vt:lpstr>Les météorites</vt:lpstr>
      <vt:lpstr>Calcul de l’âge de formation des météorites  </vt:lpstr>
      <vt:lpstr>Les gneiss d’Ascata</vt:lpstr>
      <vt:lpstr>Les zircons  de Jack Hills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francoise beaudoin</dc:creator>
  <cp:keywords/>
  <cp:lastModifiedBy>francoise beaudoin</cp:lastModifiedBy>
  <cp:revision>30</cp:revision>
  <dcterms:created xsi:type="dcterms:W3CDTF">2019-06-23T18:25:33Z</dcterms:created>
  <dcterms:modified xsi:type="dcterms:W3CDTF">2019-09-24T20:29:51Z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TC300072869990</vt:lpwstr>
  </property>
</Properties>
</file>