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9" r:id="rId5"/>
    <p:sldId id="257" r:id="rId6"/>
    <p:sldId id="267" r:id="rId7"/>
    <p:sldId id="263" r:id="rId8"/>
    <p:sldId id="262" r:id="rId9"/>
    <p:sldId id="268" r:id="rId10"/>
    <p:sldId id="269" r:id="rId11"/>
    <p:sldId id="272" r:id="rId12"/>
    <p:sldId id="260" r:id="rId13"/>
    <p:sldId id="261" r:id="rId14"/>
    <p:sldId id="264" r:id="rId15"/>
    <p:sldId id="270" r:id="rId16"/>
    <p:sldId id="273" r:id="rId17"/>
    <p:sldId id="265" r:id="rId18"/>
    <p:sldId id="266" r:id="rId19"/>
    <p:sldId id="271" r:id="rId20"/>
    <p:sldId id="27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p:cViewPr varScale="1">
        <p:scale>
          <a:sx n="87" d="100"/>
          <a:sy n="87" d="100"/>
        </p:scale>
        <p:origin x="13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231;oise\Documents\lycee\Acours\Acours%202016\Premi&#232;re%20S\nouveau%20programme\TC\TH32_age_terre\age_chondri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an&#231;oise\Documents\lycee\Acours\Acours%202016\Premi&#232;re%20S\nouveau%20programme\TC\age_chondri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dirty="0">
                <a:latin typeface="Arial" panose="020B0604020202020204" pitchFamily="34" charset="0"/>
                <a:cs typeface="Arial" panose="020B0604020202020204" pitchFamily="34" charset="0"/>
              </a:rPr>
              <a:t>Rapport nombre de C14 à l'instant t= Nt/Nombre d'atomes de C14 à l'instant t0=N0 : Nt /No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smoothMarker"/>
        <c:varyColors val="0"/>
        <c:ser>
          <c:idx val="0"/>
          <c:order val="0"/>
          <c:tx>
            <c:strRef>
              <c:f>Feuil2!$A$9</c:f>
              <c:strCache>
                <c:ptCount val="1"/>
                <c:pt idx="0">
                  <c:v>Rapport nombre de C14 à l'instant t= Nt/Nombre d'atomes de C14 à l'instant t0=N0 : Nt /No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Feuil2!$B$7:$G$7</c:f>
              <c:numCache>
                <c:formatCode>#,##0</c:formatCode>
                <c:ptCount val="6"/>
                <c:pt idx="0" formatCode="General">
                  <c:v>0</c:v>
                </c:pt>
                <c:pt idx="1">
                  <c:v>5730</c:v>
                </c:pt>
                <c:pt idx="2" formatCode="General">
                  <c:v>11460</c:v>
                </c:pt>
                <c:pt idx="3" formatCode="0">
                  <c:v>22920</c:v>
                </c:pt>
                <c:pt idx="4" formatCode="0">
                  <c:v>45840</c:v>
                </c:pt>
                <c:pt idx="5" formatCode="0">
                  <c:v>91680</c:v>
                </c:pt>
              </c:numCache>
            </c:numRef>
          </c:xVal>
          <c:yVal>
            <c:numRef>
              <c:f>Feuil2!$B$9:$G$9</c:f>
              <c:numCache>
                <c:formatCode>General</c:formatCode>
                <c:ptCount val="6"/>
                <c:pt idx="0">
                  <c:v>1</c:v>
                </c:pt>
                <c:pt idx="1">
                  <c:v>0.505</c:v>
                </c:pt>
                <c:pt idx="2">
                  <c:v>0.26</c:v>
                </c:pt>
                <c:pt idx="3">
                  <c:v>0.12</c:v>
                </c:pt>
                <c:pt idx="4">
                  <c:v>6.5000000000000002E-2</c:v>
                </c:pt>
                <c:pt idx="5">
                  <c:v>0.03</c:v>
                </c:pt>
              </c:numCache>
            </c:numRef>
          </c:yVal>
          <c:smooth val="1"/>
          <c:extLst>
            <c:ext xmlns:c16="http://schemas.microsoft.com/office/drawing/2014/chart" uri="{C3380CC4-5D6E-409C-BE32-E72D297353CC}">
              <c16:uniqueId val="{00000000-D44D-4695-B49C-B225CC67D922}"/>
            </c:ext>
          </c:extLst>
        </c:ser>
        <c:dLbls>
          <c:showLegendKey val="0"/>
          <c:showVal val="0"/>
          <c:showCatName val="0"/>
          <c:showSerName val="0"/>
          <c:showPercent val="0"/>
          <c:showBubbleSize val="0"/>
        </c:dLbls>
        <c:axId val="393294632"/>
        <c:axId val="393294304"/>
      </c:scatterChart>
      <c:valAx>
        <c:axId val="393294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294304"/>
        <c:crosses val="autoZero"/>
        <c:crossBetween val="midCat"/>
      </c:valAx>
      <c:valAx>
        <c:axId val="39329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294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15427190217366E-2"/>
          <c:y val="0.11515779476200322"/>
          <c:w val="0.89575685246922387"/>
          <c:h val="0.72328959903318091"/>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8984436633864477"/>
                  <c:y val="-5.4440444686473813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3000" baseline="0" dirty="0">
                        <a:latin typeface="Arial" panose="020B0604020202020204" pitchFamily="34" charset="0"/>
                        <a:cs typeface="Arial" panose="020B0604020202020204" pitchFamily="34" charset="0"/>
                      </a:rPr>
                      <a:t>y = 0,0658x + 0,6989</a:t>
                    </a:r>
                    <a:endParaRPr lang="en-US" sz="3000" dirty="0">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rendlineLbl>
          </c:trendline>
          <c:xVal>
            <c:numRef>
              <c:f>Feuil2!$B$35:$B$42</c:f>
              <c:numCache>
                <c:formatCode>General</c:formatCode>
                <c:ptCount val="8"/>
                <c:pt idx="0">
                  <c:v>0.75800000000000001</c:v>
                </c:pt>
                <c:pt idx="1">
                  <c:v>0.72550000000000003</c:v>
                </c:pt>
                <c:pt idx="2">
                  <c:v>1.52</c:v>
                </c:pt>
                <c:pt idx="3">
                  <c:v>1.49</c:v>
                </c:pt>
                <c:pt idx="4">
                  <c:v>1.5549999999999999</c:v>
                </c:pt>
                <c:pt idx="5">
                  <c:v>1.6850000000000001</c:v>
                </c:pt>
                <c:pt idx="6">
                  <c:v>0.1542</c:v>
                </c:pt>
                <c:pt idx="7">
                  <c:v>0.15329999999999999</c:v>
                </c:pt>
              </c:numCache>
            </c:numRef>
          </c:xVal>
          <c:yVal>
            <c:numRef>
              <c:f>Feuil2!$C$35:$C$42</c:f>
              <c:numCache>
                <c:formatCode>General</c:formatCode>
                <c:ptCount val="8"/>
                <c:pt idx="0">
                  <c:v>0.74863999999999997</c:v>
                </c:pt>
                <c:pt idx="1">
                  <c:v>0.74650000000000005</c:v>
                </c:pt>
                <c:pt idx="2">
                  <c:v>0.79891000000000001</c:v>
                </c:pt>
                <c:pt idx="3">
                  <c:v>0.79691999999999996</c:v>
                </c:pt>
                <c:pt idx="4">
                  <c:v>0.80152000000000001</c:v>
                </c:pt>
                <c:pt idx="5">
                  <c:v>0.80952000000000002</c:v>
                </c:pt>
                <c:pt idx="6">
                  <c:v>0.70909999999999995</c:v>
                </c:pt>
                <c:pt idx="7">
                  <c:v>0.70894999999999997</c:v>
                </c:pt>
              </c:numCache>
            </c:numRef>
          </c:yVal>
          <c:smooth val="0"/>
          <c:extLst>
            <c:ext xmlns:c16="http://schemas.microsoft.com/office/drawing/2014/chart" uri="{C3380CC4-5D6E-409C-BE32-E72D297353CC}">
              <c16:uniqueId val="{00000001-DFFA-4274-B184-A7D59838C9B3}"/>
            </c:ext>
          </c:extLst>
        </c:ser>
        <c:dLbls>
          <c:showLegendKey val="0"/>
          <c:showVal val="0"/>
          <c:showCatName val="0"/>
          <c:showSerName val="0"/>
          <c:showPercent val="0"/>
          <c:showBubbleSize val="0"/>
        </c:dLbls>
        <c:axId val="353998544"/>
        <c:axId val="353999856"/>
      </c:scatterChart>
      <c:valAx>
        <c:axId val="353998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3999856"/>
        <c:crosses val="autoZero"/>
        <c:crossBetween val="midCat"/>
      </c:valAx>
      <c:valAx>
        <c:axId val="35399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399854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03/09/2019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C:\Users\Tom\AppData\Local\Microsoft\Windows\Temporary Internet Files\Content.IE5\54P6HUVA\MPj04372230000[1].jpg"/>
          <p:cNvPicPr>
            <a:picLocks noChangeAspect="1" noChangeArrowheads="1"/>
          </p:cNvPicPr>
          <p:nvPr/>
        </p:nvPicPr>
        <p:blipFill>
          <a:blip r:embed="rId2" cstate="print"/>
          <a:srcRect/>
          <a:stretch>
            <a:fillRect/>
          </a:stretch>
        </p:blipFill>
        <p:spPr bwMode="auto">
          <a:xfrm>
            <a:off x="31335" y="0"/>
            <a:ext cx="9144000" cy="6858000"/>
          </a:xfrm>
          <a:prstGeom prst="rect">
            <a:avLst/>
          </a:prstGeom>
          <a:noFill/>
        </p:spPr>
      </p:pic>
      <p:sp>
        <p:nvSpPr>
          <p:cNvPr id="2" name="Titre 1"/>
          <p:cNvSpPr>
            <a:spLocks noGrp="1"/>
          </p:cNvSpPr>
          <p:nvPr>
            <p:ph type="ctrTitle"/>
          </p:nvPr>
        </p:nvSpPr>
        <p:spPr>
          <a:xfrm>
            <a:off x="426871" y="238337"/>
            <a:ext cx="8352928" cy="4248471"/>
          </a:xfrm>
        </p:spPr>
        <p:txBody>
          <a:bodyPr>
            <a:normAutofit fontScale="90000"/>
          </a:bodyPr>
          <a:lstStyle/>
          <a:p>
            <a:r>
              <a:rPr lang="fr-FR" sz="5000" b="1" dirty="0">
                <a:solidFill>
                  <a:srgbClr val="FFC000"/>
                </a:solidFill>
              </a:rPr>
              <a:t>Thème 3 </a:t>
            </a:r>
            <a:br>
              <a:rPr lang="fr-FR" sz="5000" b="1" dirty="0">
                <a:solidFill>
                  <a:srgbClr val="FFC000"/>
                </a:solidFill>
              </a:rPr>
            </a:br>
            <a:r>
              <a:rPr lang="fr-FR" sz="5000" b="1" dirty="0">
                <a:solidFill>
                  <a:srgbClr val="FFC000"/>
                </a:solidFill>
              </a:rPr>
              <a:t> La Terre : Un astre singulier</a:t>
            </a:r>
            <a:br>
              <a:rPr lang="fr-FR" sz="4000" dirty="0">
                <a:solidFill>
                  <a:srgbClr val="FFC000"/>
                </a:solidFill>
              </a:rPr>
            </a:br>
            <a:br>
              <a:rPr lang="fr-FR" sz="4000" dirty="0">
                <a:solidFill>
                  <a:srgbClr val="FFC000"/>
                </a:solidFill>
              </a:rPr>
            </a:br>
            <a:r>
              <a:rPr lang="fr-FR" dirty="0">
                <a:solidFill>
                  <a:srgbClr val="FFC000"/>
                </a:solidFill>
              </a:rPr>
              <a:t>		           </a:t>
            </a:r>
            <a:br>
              <a:rPr lang="fr-FR" dirty="0">
                <a:solidFill>
                  <a:srgbClr val="FFC000"/>
                </a:solidFill>
              </a:rPr>
            </a:br>
            <a:r>
              <a:rPr lang="fr-FR" sz="4000" dirty="0">
                <a:solidFill>
                  <a:srgbClr val="FFC000"/>
                </a:solidFill>
              </a:rPr>
              <a:t> </a:t>
            </a:r>
            <a:r>
              <a:rPr lang="fr-FR" sz="4000" b="1" dirty="0">
                <a:solidFill>
                  <a:srgbClr val="FFC000"/>
                </a:solidFill>
              </a:rPr>
              <a:t>Chapitre 3</a:t>
            </a:r>
            <a:r>
              <a:rPr lang="fr-FR" sz="4000" dirty="0">
                <a:solidFill>
                  <a:srgbClr val="FFC000"/>
                </a:solidFill>
              </a:rPr>
              <a:t> – L’histoire de l’âge de la Terre</a:t>
            </a:r>
            <a:br>
              <a:rPr lang="fr-FR" dirty="0">
                <a:solidFill>
                  <a:schemeClr val="bg1"/>
                </a:solidFill>
              </a:rPr>
            </a:br>
            <a:br>
              <a:rPr lang="fr-FR" dirty="0">
                <a:solidFill>
                  <a:schemeClr val="bg1"/>
                </a:solidFill>
              </a:rPr>
            </a:br>
            <a:endParaRPr lang="fr-FR" dirty="0">
              <a:solidFill>
                <a:schemeClr val="bg1"/>
              </a:solidFill>
            </a:endParaRPr>
          </a:p>
        </p:txBody>
      </p:sp>
      <p:sp>
        <p:nvSpPr>
          <p:cNvPr id="3" name="Sous-titre 2"/>
          <p:cNvSpPr>
            <a:spLocks noGrp="1"/>
          </p:cNvSpPr>
          <p:nvPr>
            <p:ph type="subTitle" idx="1"/>
          </p:nvPr>
        </p:nvSpPr>
        <p:spPr>
          <a:xfrm>
            <a:off x="1371600" y="4725144"/>
            <a:ext cx="6400800" cy="1752600"/>
          </a:xfrm>
        </p:spPr>
        <p:txBody>
          <a:bodyPr>
            <a:normAutofit/>
          </a:bodyPr>
          <a:lstStyle/>
          <a:p>
            <a:r>
              <a:rPr lang="fr-FR" sz="5000" b="1" dirty="0">
                <a:solidFill>
                  <a:schemeClr val="bg1"/>
                </a:solidFill>
              </a:rPr>
              <a:t>DATER LA TERRE</a:t>
            </a:r>
            <a:endParaRPr lang="fr-F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4E78B-FE11-4B17-B6D2-148A95D76B07}"/>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C7659694-E82A-4AAF-BFFA-E5733346D410}"/>
              </a:ext>
            </a:extLst>
          </p:cNvPr>
          <p:cNvSpPr/>
          <p:nvPr/>
        </p:nvSpPr>
        <p:spPr>
          <a:xfrm>
            <a:off x="251520" y="1582341"/>
            <a:ext cx="8435280" cy="3554819"/>
          </a:xfrm>
          <a:prstGeom prst="rect">
            <a:avLst/>
          </a:prstGeom>
        </p:spPr>
        <p:txBody>
          <a:bodyPr wrap="square">
            <a:spAutoFit/>
          </a:bodyPr>
          <a:lstStyle/>
          <a:p>
            <a:pPr algn="just">
              <a:spcAft>
                <a:spcPts val="0"/>
              </a:spcAft>
            </a:pPr>
            <a:r>
              <a:rPr lang="fr-FR" sz="2500" dirty="0">
                <a:latin typeface="Arial" panose="020B0604020202020204" pitchFamily="34" charset="0"/>
                <a:ea typeface="Times New Roman" panose="02020603050405020304" pitchFamily="18" charset="0"/>
              </a:rPr>
              <a:t>Un noyau radioactif est plus souvent caractérisé par : </a:t>
            </a:r>
            <a:endParaRPr lang="fr-FR" sz="2500" dirty="0">
              <a:latin typeface="Times New Roman" panose="02020603050405020304" pitchFamily="18" charset="0"/>
              <a:ea typeface="Times New Roman" panose="02020603050405020304" pitchFamily="18" charset="0"/>
            </a:endParaRPr>
          </a:p>
          <a:p>
            <a:pPr algn="just">
              <a:spcAft>
                <a:spcPts val="0"/>
              </a:spcAft>
            </a:pPr>
            <a:r>
              <a:rPr lang="fr-FR" sz="2500" dirty="0">
                <a:latin typeface="Arial" panose="020B0604020202020204" pitchFamily="34" charset="0"/>
                <a:ea typeface="Times New Roman" panose="02020603050405020304" pitchFamily="18" charset="0"/>
              </a:rPr>
              <a:t> </a:t>
            </a:r>
            <a:endParaRPr lang="fr-FR"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pPr>
            <a:r>
              <a:rPr lang="fr-FR" sz="2500" dirty="0">
                <a:latin typeface="Arial" panose="020B0604020202020204" pitchFamily="34" charset="0"/>
                <a:ea typeface="Times New Roman" panose="02020603050405020304" pitchFamily="18" charset="0"/>
              </a:rPr>
              <a:t>La </a:t>
            </a:r>
            <a:r>
              <a:rPr lang="fr-FR" sz="2500" b="1" dirty="0">
                <a:latin typeface="Arial" panose="020B0604020202020204" pitchFamily="34" charset="0"/>
                <a:ea typeface="Times New Roman" panose="02020603050405020304" pitchFamily="18" charset="0"/>
              </a:rPr>
              <a:t>constante de temps</a:t>
            </a:r>
            <a:r>
              <a:rPr lang="fr-FR" sz="2500" dirty="0">
                <a:latin typeface="Arial" panose="020B0604020202020204" pitchFamily="34" charset="0"/>
                <a:ea typeface="Times New Roman" panose="02020603050405020304" pitchFamily="18" charset="0"/>
              </a:rPr>
              <a:t> (en s) est définie par : </a:t>
            </a:r>
            <a:r>
              <a:rPr lang="fr-FR" sz="2500" b="1" dirty="0">
                <a:latin typeface="Times New Roman" panose="02020603050405020304" pitchFamily="18" charset="0"/>
                <a:ea typeface="Times New Roman" panose="02020603050405020304" pitchFamily="18" charset="0"/>
              </a:rPr>
              <a:t>τ </a:t>
            </a:r>
            <a:r>
              <a:rPr lang="fr-FR" sz="2500" b="1" dirty="0">
                <a:latin typeface="Arial" panose="020B0604020202020204" pitchFamily="34" charset="0"/>
                <a:ea typeface="Times New Roman" panose="02020603050405020304" pitchFamily="18" charset="0"/>
              </a:rPr>
              <a:t>=1/ λ.</a:t>
            </a:r>
            <a:r>
              <a:rPr lang="fr-FR" sz="2500" dirty="0">
                <a:latin typeface="Arial" panose="020B0604020202020204" pitchFamily="34" charset="0"/>
                <a:ea typeface="Times New Roman" panose="02020603050405020304" pitchFamily="18" charset="0"/>
              </a:rPr>
              <a:t>  C'est la durée de vie moyenne d'un noyau. (On parle de "moyenne" car certains noyaux se désintègrent plus rapidement que d'autres.)</a:t>
            </a:r>
            <a:endParaRPr lang="fr-FR"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pPr>
            <a:r>
              <a:rPr lang="fr-FR" sz="2500" b="1" dirty="0">
                <a:latin typeface="Arial" panose="020B0604020202020204" pitchFamily="34" charset="0"/>
                <a:ea typeface="Times New Roman" panose="02020603050405020304" pitchFamily="18" charset="0"/>
              </a:rPr>
              <a:t>Temps de demie vie</a:t>
            </a:r>
            <a:r>
              <a:rPr lang="fr-FR" sz="2500" dirty="0">
                <a:latin typeface="Arial" panose="020B0604020202020204" pitchFamily="34" charset="0"/>
                <a:ea typeface="Times New Roman" panose="02020603050405020304" pitchFamily="18" charset="0"/>
              </a:rPr>
              <a:t> </a:t>
            </a:r>
            <a:r>
              <a:rPr lang="fr-FR" sz="2500" b="1" dirty="0">
                <a:latin typeface="Arial" panose="020B0604020202020204" pitchFamily="34" charset="0"/>
                <a:ea typeface="Times New Roman" panose="02020603050405020304" pitchFamily="18" charset="0"/>
              </a:rPr>
              <a:t>: t</a:t>
            </a:r>
            <a:r>
              <a:rPr lang="fr-FR" sz="2500" b="1" baseline="-25000" dirty="0">
                <a:latin typeface="Arial" panose="020B0604020202020204" pitchFamily="34" charset="0"/>
                <a:ea typeface="Times New Roman" panose="02020603050405020304" pitchFamily="18" charset="0"/>
              </a:rPr>
              <a:t>1/2</a:t>
            </a:r>
            <a:r>
              <a:rPr lang="fr-FR" sz="2500" b="1" dirty="0">
                <a:latin typeface="Arial" panose="020B0604020202020204" pitchFamily="34" charset="0"/>
                <a:ea typeface="Times New Roman" panose="02020603050405020304" pitchFamily="18" charset="0"/>
              </a:rPr>
              <a:t> =</a:t>
            </a:r>
            <a:r>
              <a:rPr lang="fr-FR" sz="2500" b="1" dirty="0">
                <a:latin typeface="Times New Roman" panose="02020603050405020304" pitchFamily="18" charset="0"/>
                <a:ea typeface="Times New Roman" panose="02020603050405020304" pitchFamily="18" charset="0"/>
              </a:rPr>
              <a:t> τ</a:t>
            </a:r>
            <a:r>
              <a:rPr lang="fr-FR" sz="2500" b="1" dirty="0">
                <a:latin typeface="Arial" panose="020B0604020202020204" pitchFamily="34" charset="0"/>
                <a:ea typeface="Times New Roman" panose="02020603050405020304" pitchFamily="18" charset="0"/>
              </a:rPr>
              <a:t> x ln2</a:t>
            </a:r>
            <a:r>
              <a:rPr lang="fr-FR" sz="2500" dirty="0">
                <a:latin typeface="Arial" panose="020B0604020202020204" pitchFamily="34" charset="0"/>
                <a:ea typeface="Times New Roman" panose="02020603050405020304" pitchFamily="18" charset="0"/>
              </a:rPr>
              <a:t>. La demi-vie est la durée au bout de laquelle la population initiale N</a:t>
            </a:r>
            <a:r>
              <a:rPr lang="fr-FR" sz="2500" baseline="-25000" dirty="0">
                <a:latin typeface="Arial" panose="020B0604020202020204" pitchFamily="34" charset="0"/>
                <a:ea typeface="Times New Roman" panose="02020603050405020304" pitchFamily="18" charset="0"/>
              </a:rPr>
              <a:t>0</a:t>
            </a:r>
            <a:r>
              <a:rPr lang="fr-FR" sz="2500" dirty="0">
                <a:latin typeface="Arial" panose="020B0604020202020204" pitchFamily="34" charset="0"/>
                <a:ea typeface="Times New Roman" panose="02020603050405020304" pitchFamily="18" charset="0"/>
              </a:rPr>
              <a:t> est divisée par deux</a:t>
            </a:r>
            <a:endParaRPr lang="fr-FR" sz="2500" dirty="0"/>
          </a:p>
        </p:txBody>
      </p:sp>
    </p:spTree>
    <p:extLst>
      <p:ext uri="{BB962C8B-B14F-4D97-AF65-F5344CB8AC3E}">
        <p14:creationId xmlns:p14="http://schemas.microsoft.com/office/powerpoint/2010/main" val="220718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161CE5A-CB2B-41AC-B777-0441C490357A}"/>
              </a:ext>
            </a:extLst>
          </p:cNvPr>
          <p:cNvSpPr>
            <a:spLocks noGrp="1"/>
          </p:cNvSpPr>
          <p:nvPr>
            <p:ph type="title"/>
          </p:nvPr>
        </p:nvSpPr>
        <p:spPr>
          <a:xfrm>
            <a:off x="426368" y="1268760"/>
            <a:ext cx="8291264" cy="274042"/>
          </a:xfrm>
        </p:spPr>
        <p:txBody>
          <a:bodyPr>
            <a:noAutofit/>
          </a:bodyPr>
          <a:lstStyle/>
          <a:p>
            <a:r>
              <a:rPr lang="fr-FR" sz="3000" b="1" dirty="0">
                <a:solidFill>
                  <a:srgbClr val="002060"/>
                </a:solidFill>
              </a:rPr>
              <a:t>Résultats de la modélisation de la décroissance d’une population d’ atomes radioactifs</a:t>
            </a:r>
            <a:br>
              <a:rPr lang="fr-FR" sz="3000" b="1" dirty="0">
                <a:solidFill>
                  <a:srgbClr val="002060"/>
                </a:solidFill>
              </a:rPr>
            </a:br>
            <a:r>
              <a:rPr lang="fr-FR" sz="3000" b="1" dirty="0">
                <a:solidFill>
                  <a:srgbClr val="002060"/>
                </a:solidFill>
              </a:rPr>
              <a:t> </a:t>
            </a:r>
            <a:r>
              <a:rPr lang="fr-FR" sz="3000" b="1" dirty="0"/>
              <a:t>un exemple le carbone 14 </a:t>
            </a:r>
            <a:r>
              <a:rPr lang="fr-FR" sz="3000" b="1" baseline="30000" dirty="0"/>
              <a:t>14</a:t>
            </a:r>
            <a:r>
              <a:rPr lang="fr-FR" sz="3000" b="1" dirty="0"/>
              <a:t> C</a:t>
            </a:r>
            <a:br>
              <a:rPr lang="fr-FR" sz="3000" b="1" dirty="0"/>
            </a:br>
            <a:br>
              <a:rPr lang="fr-FR" sz="3000" b="1" dirty="0">
                <a:solidFill>
                  <a:srgbClr val="002060"/>
                </a:solidFill>
              </a:rPr>
            </a:br>
            <a:endParaRPr lang="fr-FR" sz="3000" dirty="0">
              <a:solidFill>
                <a:srgbClr val="002060"/>
              </a:solidFill>
            </a:endParaRPr>
          </a:p>
        </p:txBody>
      </p:sp>
      <p:graphicFrame>
        <p:nvGraphicFramePr>
          <p:cNvPr id="4" name="Tableau 3">
            <a:extLst>
              <a:ext uri="{FF2B5EF4-FFF2-40B4-BE49-F238E27FC236}">
                <a16:creationId xmlns:a16="http://schemas.microsoft.com/office/drawing/2014/main" id="{02EDA2D6-B475-4A9C-B457-7184BAF14835}"/>
              </a:ext>
            </a:extLst>
          </p:cNvPr>
          <p:cNvGraphicFramePr>
            <a:graphicFrameLocks noGrp="1"/>
          </p:cNvGraphicFramePr>
          <p:nvPr>
            <p:extLst>
              <p:ext uri="{D42A27DB-BD31-4B8C-83A1-F6EECF244321}">
                <p14:modId xmlns:p14="http://schemas.microsoft.com/office/powerpoint/2010/main" val="3714782473"/>
              </p:ext>
            </p:extLst>
          </p:nvPr>
        </p:nvGraphicFramePr>
        <p:xfrm>
          <a:off x="426368" y="2348880"/>
          <a:ext cx="8291264" cy="2486025"/>
        </p:xfrm>
        <a:graphic>
          <a:graphicData uri="http://schemas.openxmlformats.org/drawingml/2006/table">
            <a:tbl>
              <a:tblPr>
                <a:tableStyleId>{5C22544A-7EE6-4342-B048-85BDC9FD1C3A}</a:tableStyleId>
              </a:tblPr>
              <a:tblGrid>
                <a:gridCol w="2868350">
                  <a:extLst>
                    <a:ext uri="{9D8B030D-6E8A-4147-A177-3AD203B41FA5}">
                      <a16:colId xmlns:a16="http://schemas.microsoft.com/office/drawing/2014/main" val="698030948"/>
                    </a:ext>
                  </a:extLst>
                </a:gridCol>
                <a:gridCol w="900743">
                  <a:extLst>
                    <a:ext uri="{9D8B030D-6E8A-4147-A177-3AD203B41FA5}">
                      <a16:colId xmlns:a16="http://schemas.microsoft.com/office/drawing/2014/main" val="474317452"/>
                    </a:ext>
                  </a:extLst>
                </a:gridCol>
                <a:gridCol w="900743">
                  <a:extLst>
                    <a:ext uri="{9D8B030D-6E8A-4147-A177-3AD203B41FA5}">
                      <a16:colId xmlns:a16="http://schemas.microsoft.com/office/drawing/2014/main" val="3692199048"/>
                    </a:ext>
                  </a:extLst>
                </a:gridCol>
                <a:gridCol w="963500">
                  <a:extLst>
                    <a:ext uri="{9D8B030D-6E8A-4147-A177-3AD203B41FA5}">
                      <a16:colId xmlns:a16="http://schemas.microsoft.com/office/drawing/2014/main" val="3663071274"/>
                    </a:ext>
                  </a:extLst>
                </a:gridCol>
                <a:gridCol w="885976">
                  <a:extLst>
                    <a:ext uri="{9D8B030D-6E8A-4147-A177-3AD203B41FA5}">
                      <a16:colId xmlns:a16="http://schemas.microsoft.com/office/drawing/2014/main" val="1766215222"/>
                    </a:ext>
                  </a:extLst>
                </a:gridCol>
                <a:gridCol w="885976">
                  <a:extLst>
                    <a:ext uri="{9D8B030D-6E8A-4147-A177-3AD203B41FA5}">
                      <a16:colId xmlns:a16="http://schemas.microsoft.com/office/drawing/2014/main" val="87009555"/>
                    </a:ext>
                  </a:extLst>
                </a:gridCol>
                <a:gridCol w="885976">
                  <a:extLst>
                    <a:ext uri="{9D8B030D-6E8A-4147-A177-3AD203B41FA5}">
                      <a16:colId xmlns:a16="http://schemas.microsoft.com/office/drawing/2014/main" val="2425198213"/>
                    </a:ext>
                  </a:extLst>
                </a:gridCol>
              </a:tblGrid>
              <a:tr h="161925">
                <a:tc>
                  <a:txBody>
                    <a:bodyPr/>
                    <a:lstStyle/>
                    <a:p>
                      <a:pPr algn="l" fontAlgn="b"/>
                      <a:r>
                        <a:rPr lang="fr-FR" sz="2500" u="none" strike="noStrike" dirty="0">
                          <a:effectLst/>
                          <a:latin typeface="Arial" panose="020B0604020202020204" pitchFamily="34" charset="0"/>
                          <a:cs typeface="Arial" panose="020B0604020202020204" pitchFamily="34" charset="0"/>
                        </a:rPr>
                        <a:t> </a:t>
                      </a:r>
                      <a:endParaRPr lang="fr-FR"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2000" u="none" strike="noStrike" dirty="0">
                          <a:effectLst/>
                          <a:latin typeface="Arial" panose="020B0604020202020204" pitchFamily="34" charset="0"/>
                          <a:cs typeface="Arial" panose="020B0604020202020204" pitchFamily="34" charset="0"/>
                        </a:rPr>
                        <a:t> </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Lancé 1</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Lancé</a:t>
                      </a:r>
                    </a:p>
                    <a:p>
                      <a:pPr algn="ctr" fontAlgn="b"/>
                      <a:r>
                        <a:rPr lang="fr-FR" sz="2000" u="none" strike="noStrike" dirty="0">
                          <a:effectLst/>
                          <a:latin typeface="Arial" panose="020B0604020202020204" pitchFamily="34" charset="0"/>
                          <a:cs typeface="Arial" panose="020B0604020202020204" pitchFamily="34" charset="0"/>
                        </a:rPr>
                        <a:t> 2</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Lancé 3</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Lancé 4</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Lancé 5</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266864750"/>
                  </a:ext>
                </a:extLst>
              </a:tr>
              <a:tr h="161925">
                <a:tc>
                  <a:txBody>
                    <a:bodyPr/>
                    <a:lstStyle/>
                    <a:p>
                      <a:pPr algn="l" fontAlgn="b"/>
                      <a:r>
                        <a:rPr lang="fr-FR" sz="2500" u="none" strike="noStrike" dirty="0">
                          <a:effectLst/>
                          <a:latin typeface="Arial" panose="020B0604020202020204" pitchFamily="34" charset="0"/>
                          <a:cs typeface="Arial" panose="020B0604020202020204" pitchFamily="34" charset="0"/>
                        </a:rPr>
                        <a:t> </a:t>
                      </a:r>
                      <a:endParaRPr lang="fr-FR"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a:effectLst/>
                          <a:latin typeface="Arial" panose="020B0604020202020204" pitchFamily="34" charset="0"/>
                          <a:cs typeface="Arial" panose="020B0604020202020204" pitchFamily="34" charset="0"/>
                        </a:rPr>
                        <a:t>t0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t1</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t2</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t3</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a:effectLst/>
                          <a:latin typeface="Arial" panose="020B0604020202020204" pitchFamily="34" charset="0"/>
                          <a:cs typeface="Arial" panose="020B0604020202020204" pitchFamily="34" charset="0"/>
                        </a:rPr>
                        <a:t>t4</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a:effectLst/>
                          <a:latin typeface="Arial" panose="020B0604020202020204" pitchFamily="34" charset="0"/>
                          <a:cs typeface="Arial" panose="020B0604020202020204" pitchFamily="34" charset="0"/>
                        </a:rPr>
                        <a:t>t5</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9460192"/>
                  </a:ext>
                </a:extLst>
              </a:tr>
              <a:tr h="190500">
                <a:tc>
                  <a:txBody>
                    <a:bodyPr/>
                    <a:lstStyle/>
                    <a:p>
                      <a:pPr algn="ctr" fontAlgn="b"/>
                      <a:r>
                        <a:rPr lang="fr-FR" sz="1500" u="none" strike="noStrike" dirty="0">
                          <a:effectLst/>
                          <a:latin typeface="Arial" panose="020B0604020202020204" pitchFamily="34" charset="0"/>
                          <a:cs typeface="Arial" panose="020B0604020202020204" pitchFamily="34" charset="0"/>
                        </a:rPr>
                        <a:t>Temps en années</a:t>
                      </a:r>
                      <a:endParaRPr lang="fr-FR"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5 730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11460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22920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45840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91680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1409320583"/>
                  </a:ext>
                </a:extLst>
              </a:tr>
              <a:tr h="161925">
                <a:tc>
                  <a:txBody>
                    <a:bodyPr/>
                    <a:lstStyle/>
                    <a:p>
                      <a:pPr algn="ctr" fontAlgn="b"/>
                      <a:r>
                        <a:rPr lang="fr-FR" sz="1500" u="none" strike="noStrike" dirty="0">
                          <a:effectLst/>
                          <a:latin typeface="Arial" panose="020B0604020202020204" pitchFamily="34" charset="0"/>
                          <a:cs typeface="Arial" panose="020B0604020202020204" pitchFamily="34" charset="0"/>
                        </a:rPr>
                        <a:t>Population d'atomes "père" de C14</a:t>
                      </a:r>
                      <a:endParaRPr lang="fr-FR"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200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101</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52</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24</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13</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000" u="none" strike="noStrike" dirty="0">
                          <a:effectLst/>
                          <a:latin typeface="Arial" panose="020B0604020202020204" pitchFamily="34" charset="0"/>
                          <a:cs typeface="Arial" panose="020B0604020202020204" pitchFamily="34" charset="0"/>
                        </a:rPr>
                        <a:t>6</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67632722"/>
                  </a:ext>
                </a:extLst>
              </a:tr>
              <a:tr h="485775">
                <a:tc>
                  <a:txBody>
                    <a:bodyPr/>
                    <a:lstStyle/>
                    <a:p>
                      <a:pPr algn="ctr" fontAlgn="b"/>
                      <a:r>
                        <a:rPr lang="fr-FR" sz="1500" u="none" strike="noStrike" dirty="0">
                          <a:effectLst/>
                          <a:latin typeface="Arial" panose="020B0604020202020204" pitchFamily="34" charset="0"/>
                          <a:cs typeface="Arial" panose="020B0604020202020204" pitchFamily="34" charset="0"/>
                        </a:rPr>
                        <a:t>Rapport nombre de C14 à l'instant t= Nt/Nombre d'atomes de C14 à l'instant t0=N0 : Nt /No</a:t>
                      </a:r>
                      <a:endParaRPr lang="fr-FR"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1</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0,505</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0,26</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0,12</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0,065</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2000" u="none" strike="noStrike" dirty="0">
                          <a:effectLst/>
                          <a:latin typeface="Arial" panose="020B0604020202020204" pitchFamily="34" charset="0"/>
                          <a:cs typeface="Arial" panose="020B0604020202020204" pitchFamily="34" charset="0"/>
                        </a:rPr>
                        <a:t>0,03</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1152376266"/>
                  </a:ext>
                </a:extLst>
              </a:tr>
            </a:tbl>
          </a:graphicData>
        </a:graphic>
      </p:graphicFrame>
    </p:spTree>
    <p:extLst>
      <p:ext uri="{BB962C8B-B14F-4D97-AF65-F5344CB8AC3E}">
        <p14:creationId xmlns:p14="http://schemas.microsoft.com/office/powerpoint/2010/main" val="375603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161CE5A-CB2B-41AC-B777-0441C490357A}"/>
              </a:ext>
            </a:extLst>
          </p:cNvPr>
          <p:cNvSpPr>
            <a:spLocks noGrp="1"/>
          </p:cNvSpPr>
          <p:nvPr>
            <p:ph type="title"/>
          </p:nvPr>
        </p:nvSpPr>
        <p:spPr>
          <a:xfrm>
            <a:off x="426368" y="1268760"/>
            <a:ext cx="8291264" cy="274042"/>
          </a:xfrm>
        </p:spPr>
        <p:txBody>
          <a:bodyPr>
            <a:normAutofit fontScale="90000"/>
          </a:bodyPr>
          <a:lstStyle/>
          <a:p>
            <a:r>
              <a:rPr lang="fr-FR" sz="3300" b="1" dirty="0">
                <a:solidFill>
                  <a:srgbClr val="002060"/>
                </a:solidFill>
              </a:rPr>
              <a:t>Détermination des constantes radioactive pour </a:t>
            </a:r>
            <a:r>
              <a:rPr lang="fr-FR" sz="3300" b="1" baseline="30000" dirty="0">
                <a:solidFill>
                  <a:srgbClr val="002060"/>
                </a:solidFill>
              </a:rPr>
              <a:t>14</a:t>
            </a:r>
            <a:r>
              <a:rPr lang="fr-FR" sz="3300" b="1" dirty="0">
                <a:solidFill>
                  <a:srgbClr val="002060"/>
                </a:solidFill>
              </a:rPr>
              <a:t> C</a:t>
            </a:r>
            <a:br>
              <a:rPr lang="fr-FR" b="1" dirty="0">
                <a:solidFill>
                  <a:srgbClr val="002060"/>
                </a:solidFill>
              </a:rPr>
            </a:br>
            <a:br>
              <a:rPr lang="fr-FR" b="1" dirty="0">
                <a:solidFill>
                  <a:srgbClr val="002060"/>
                </a:solidFill>
              </a:rPr>
            </a:br>
            <a:endParaRPr lang="fr-FR" dirty="0">
              <a:solidFill>
                <a:srgbClr val="002060"/>
              </a:solidFill>
            </a:endParaRPr>
          </a:p>
        </p:txBody>
      </p:sp>
      <p:graphicFrame>
        <p:nvGraphicFramePr>
          <p:cNvPr id="22" name="Graphique 21">
            <a:extLst>
              <a:ext uri="{FF2B5EF4-FFF2-40B4-BE49-F238E27FC236}">
                <a16:creationId xmlns:a16="http://schemas.microsoft.com/office/drawing/2014/main" id="{AFC2E76B-B62F-4E7D-B6B8-D31EA69AEE22}"/>
              </a:ext>
            </a:extLst>
          </p:cNvPr>
          <p:cNvGraphicFramePr/>
          <p:nvPr>
            <p:extLst>
              <p:ext uri="{D42A27DB-BD31-4B8C-83A1-F6EECF244321}">
                <p14:modId xmlns:p14="http://schemas.microsoft.com/office/powerpoint/2010/main" val="1872116507"/>
              </p:ext>
            </p:extLst>
          </p:nvPr>
        </p:nvGraphicFramePr>
        <p:xfrm>
          <a:off x="611560" y="1052736"/>
          <a:ext cx="7920880"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au 1">
            <a:extLst>
              <a:ext uri="{FF2B5EF4-FFF2-40B4-BE49-F238E27FC236}">
                <a16:creationId xmlns:a16="http://schemas.microsoft.com/office/drawing/2014/main" id="{ACB67539-A1AD-4CC0-96D3-9607F6899FDD}"/>
              </a:ext>
            </a:extLst>
          </p:cNvPr>
          <p:cNvGraphicFramePr>
            <a:graphicFrameLocks noGrp="1"/>
          </p:cNvGraphicFramePr>
          <p:nvPr>
            <p:extLst>
              <p:ext uri="{D42A27DB-BD31-4B8C-83A1-F6EECF244321}">
                <p14:modId xmlns:p14="http://schemas.microsoft.com/office/powerpoint/2010/main" val="552746658"/>
              </p:ext>
            </p:extLst>
          </p:nvPr>
        </p:nvGraphicFramePr>
        <p:xfrm>
          <a:off x="1523613" y="2132856"/>
          <a:ext cx="7351742" cy="1520180"/>
        </p:xfrm>
        <a:graphic>
          <a:graphicData uri="http://schemas.openxmlformats.org/drawingml/2006/table">
            <a:tbl>
              <a:tblPr firstRow="1" firstCol="1" bandRow="1">
                <a:tableStyleId>{5C22544A-7EE6-4342-B048-85BDC9FD1C3A}</a:tableStyleId>
              </a:tblPr>
              <a:tblGrid>
                <a:gridCol w="1690617">
                  <a:extLst>
                    <a:ext uri="{9D8B030D-6E8A-4147-A177-3AD203B41FA5}">
                      <a16:colId xmlns:a16="http://schemas.microsoft.com/office/drawing/2014/main" val="3884184326"/>
                    </a:ext>
                  </a:extLst>
                </a:gridCol>
                <a:gridCol w="2263917">
                  <a:extLst>
                    <a:ext uri="{9D8B030D-6E8A-4147-A177-3AD203B41FA5}">
                      <a16:colId xmlns:a16="http://schemas.microsoft.com/office/drawing/2014/main" val="2917377666"/>
                    </a:ext>
                  </a:extLst>
                </a:gridCol>
                <a:gridCol w="3397208">
                  <a:extLst>
                    <a:ext uri="{9D8B030D-6E8A-4147-A177-3AD203B41FA5}">
                      <a16:colId xmlns:a16="http://schemas.microsoft.com/office/drawing/2014/main" val="583244194"/>
                    </a:ext>
                  </a:extLst>
                </a:gridCol>
              </a:tblGrid>
              <a:tr h="605780">
                <a:tc>
                  <a:txBody>
                    <a:bodyPr/>
                    <a:lstStyle/>
                    <a:p>
                      <a:pPr algn="just">
                        <a:spcAft>
                          <a:spcPts val="0"/>
                        </a:spcAft>
                      </a:pPr>
                      <a:r>
                        <a:rPr lang="fr-FR" sz="1500" dirty="0">
                          <a:effectLst/>
                          <a:latin typeface="Arial" panose="020B0604020202020204" pitchFamily="34" charset="0"/>
                          <a:cs typeface="Arial" panose="020B0604020202020204" pitchFamily="34" charset="0"/>
                        </a:rPr>
                        <a:t> t =temps de ½ vie (ans)</a:t>
                      </a:r>
                      <a:endParaRPr lang="fr-FR"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fr-FR" sz="1500" dirty="0">
                          <a:effectLst/>
                          <a:latin typeface="Arial" panose="020B0604020202020204" pitchFamily="34" charset="0"/>
                          <a:cs typeface="Arial" panose="020B0604020202020204" pitchFamily="34" charset="0"/>
                        </a:rPr>
                        <a:t>τ =constante de temps (ans)</a:t>
                      </a:r>
                      <a:endParaRPr lang="fr-FR"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l-GR" sz="1500" dirty="0">
                          <a:effectLst/>
                          <a:latin typeface="Arial" panose="020B0604020202020204" pitchFamily="34" charset="0"/>
                          <a:cs typeface="Arial" panose="020B0604020202020204" pitchFamily="34" charset="0"/>
                        </a:rPr>
                        <a:t>Λ</a:t>
                      </a:r>
                      <a:r>
                        <a:rPr lang="fr-FR" sz="1500" dirty="0">
                          <a:effectLst/>
                          <a:latin typeface="Arial" panose="020B0604020202020204" pitchFamily="34" charset="0"/>
                          <a:cs typeface="Arial" panose="020B0604020202020204" pitchFamily="34" charset="0"/>
                        </a:rPr>
                        <a:t> = coefficient de probabilités = constance radio active  (</a:t>
                      </a:r>
                      <a:r>
                        <a:rPr lang="fr-FR" sz="1500" baseline="0" dirty="0">
                          <a:effectLst/>
                          <a:latin typeface="Arial" panose="020B0604020202020204" pitchFamily="34" charset="0"/>
                          <a:cs typeface="Arial" panose="020B0604020202020204" pitchFamily="34" charset="0"/>
                        </a:rPr>
                        <a:t>an </a:t>
                      </a:r>
                      <a:r>
                        <a:rPr lang="fr-FR" sz="1500" baseline="30000" dirty="0">
                          <a:effectLst/>
                          <a:latin typeface="Arial" panose="020B0604020202020204" pitchFamily="34" charset="0"/>
                          <a:cs typeface="Arial" panose="020B0604020202020204" pitchFamily="34" charset="0"/>
                        </a:rPr>
                        <a:t>-1)</a:t>
                      </a:r>
                      <a:endParaRPr lang="fr-FR" sz="1500" baseline="30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9257807"/>
                  </a:ext>
                </a:extLst>
              </a:tr>
              <a:tr h="605780">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5730</a:t>
                      </a:r>
                      <a:endParaRPr lang="fr-FR"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8266</a:t>
                      </a:r>
                      <a:endParaRPr lang="fr-FR"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0,00012</a:t>
                      </a:r>
                    </a:p>
                    <a:p>
                      <a:pPr algn="ctr">
                        <a:spcAft>
                          <a:spcPts val="0"/>
                        </a:spcAft>
                      </a:pPr>
                      <a:r>
                        <a:rPr lang="fr-FR" sz="3000" dirty="0">
                          <a:solidFill>
                            <a:schemeClr val="tx1"/>
                          </a:solidFill>
                          <a:effectLst/>
                          <a:latin typeface="Arial" panose="020B0604020202020204" pitchFamily="34" charset="0"/>
                          <a:cs typeface="Arial" panose="020B0604020202020204" pitchFamily="34" charset="0"/>
                        </a:rPr>
                        <a:t>=1,21,10</a:t>
                      </a:r>
                      <a:r>
                        <a:rPr lang="fr-FR" sz="3000" baseline="30000" dirty="0">
                          <a:solidFill>
                            <a:schemeClr val="tx1"/>
                          </a:solidFill>
                          <a:effectLst/>
                          <a:latin typeface="Arial" panose="020B0604020202020204" pitchFamily="34" charset="0"/>
                          <a:cs typeface="Arial" panose="020B0604020202020204" pitchFamily="34" charset="0"/>
                        </a:rPr>
                        <a:t>-4</a:t>
                      </a:r>
                      <a:endParaRPr lang="fr-FR" sz="30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439079303"/>
                  </a:ext>
                </a:extLst>
              </a:tr>
            </a:tbl>
          </a:graphicData>
        </a:graphic>
      </p:graphicFrame>
      <p:cxnSp>
        <p:nvCxnSpPr>
          <p:cNvPr id="4" name="Connecteur droit 3">
            <a:extLst>
              <a:ext uri="{FF2B5EF4-FFF2-40B4-BE49-F238E27FC236}">
                <a16:creationId xmlns:a16="http://schemas.microsoft.com/office/drawing/2014/main" id="{892711A7-F5C7-4465-8FE5-F2D32A6B8330}"/>
              </a:ext>
            </a:extLst>
          </p:cNvPr>
          <p:cNvCxnSpPr/>
          <p:nvPr/>
        </p:nvCxnSpPr>
        <p:spPr>
          <a:xfrm>
            <a:off x="1331640" y="436510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220D668-440F-4F02-9DDD-752F2C1814ED}"/>
              </a:ext>
            </a:extLst>
          </p:cNvPr>
          <p:cNvCxnSpPr/>
          <p:nvPr/>
        </p:nvCxnSpPr>
        <p:spPr>
          <a:xfrm flipH="1">
            <a:off x="1331640" y="3140968"/>
            <a:ext cx="648072"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C:\Users\Tom\AppData\Local\Microsoft\Windows\Temporary Internet Files\Content.IE5\54P6HUVA\MPj04372230000[1].jpg"/>
          <p:cNvPicPr>
            <a:picLocks noChangeAspect="1" noChangeArrowheads="1"/>
          </p:cNvPicPr>
          <p:nvPr/>
        </p:nvPicPr>
        <p:blipFill>
          <a:blip r:embed="rId2" cstate="print"/>
          <a:srcRect/>
          <a:stretch>
            <a:fillRect/>
          </a:stretch>
        </p:blipFill>
        <p:spPr bwMode="auto">
          <a:xfrm>
            <a:off x="31335" y="0"/>
            <a:ext cx="9144000" cy="6858000"/>
          </a:xfrm>
          <a:prstGeom prst="rect">
            <a:avLst/>
          </a:prstGeom>
          <a:noFill/>
        </p:spPr>
      </p:pic>
      <p:sp>
        <p:nvSpPr>
          <p:cNvPr id="2" name="Titre 1"/>
          <p:cNvSpPr>
            <a:spLocks noGrp="1"/>
          </p:cNvSpPr>
          <p:nvPr>
            <p:ph type="ctrTitle"/>
          </p:nvPr>
        </p:nvSpPr>
        <p:spPr>
          <a:xfrm>
            <a:off x="426871" y="238337"/>
            <a:ext cx="8352928" cy="4248471"/>
          </a:xfrm>
        </p:spPr>
        <p:txBody>
          <a:bodyPr>
            <a:normAutofit fontScale="90000"/>
          </a:bodyPr>
          <a:lstStyle/>
          <a:p>
            <a:r>
              <a:rPr lang="fr-FR" sz="5000" b="1" dirty="0">
                <a:solidFill>
                  <a:srgbClr val="FFC000"/>
                </a:solidFill>
              </a:rPr>
              <a:t>Thème 3 </a:t>
            </a:r>
            <a:br>
              <a:rPr lang="fr-FR" sz="5000" b="1" dirty="0">
                <a:solidFill>
                  <a:srgbClr val="FFC000"/>
                </a:solidFill>
              </a:rPr>
            </a:br>
            <a:r>
              <a:rPr lang="fr-FR" sz="5000" b="1" dirty="0">
                <a:solidFill>
                  <a:srgbClr val="FFC000"/>
                </a:solidFill>
              </a:rPr>
              <a:t> La Terre : Un astre singulier</a:t>
            </a:r>
            <a:br>
              <a:rPr lang="fr-FR" sz="4000" dirty="0">
                <a:solidFill>
                  <a:srgbClr val="FFC000"/>
                </a:solidFill>
              </a:rPr>
            </a:br>
            <a:br>
              <a:rPr lang="fr-FR" sz="4000" dirty="0">
                <a:solidFill>
                  <a:srgbClr val="FFC000"/>
                </a:solidFill>
              </a:rPr>
            </a:br>
            <a:r>
              <a:rPr lang="fr-FR" dirty="0">
                <a:solidFill>
                  <a:srgbClr val="FFC000"/>
                </a:solidFill>
              </a:rPr>
              <a:t>		           </a:t>
            </a:r>
            <a:br>
              <a:rPr lang="fr-FR" dirty="0">
                <a:solidFill>
                  <a:srgbClr val="FFC000"/>
                </a:solidFill>
              </a:rPr>
            </a:br>
            <a:r>
              <a:rPr lang="fr-FR" sz="4000" dirty="0">
                <a:solidFill>
                  <a:srgbClr val="FFC000"/>
                </a:solidFill>
              </a:rPr>
              <a:t> </a:t>
            </a:r>
            <a:r>
              <a:rPr lang="fr-FR" sz="4000" b="1" dirty="0">
                <a:solidFill>
                  <a:srgbClr val="FFC000"/>
                </a:solidFill>
              </a:rPr>
              <a:t>Chapitre 3</a:t>
            </a:r>
            <a:r>
              <a:rPr lang="fr-FR" sz="4000" dirty="0">
                <a:solidFill>
                  <a:srgbClr val="FFC000"/>
                </a:solidFill>
              </a:rPr>
              <a:t> – L’histoire de l’âge de la Terre</a:t>
            </a:r>
            <a:br>
              <a:rPr lang="fr-FR" dirty="0">
                <a:solidFill>
                  <a:schemeClr val="bg1"/>
                </a:solidFill>
              </a:rPr>
            </a:br>
            <a:br>
              <a:rPr lang="fr-FR" dirty="0">
                <a:solidFill>
                  <a:schemeClr val="bg1"/>
                </a:solidFill>
              </a:rPr>
            </a:br>
            <a:endParaRPr lang="fr-FR" dirty="0">
              <a:solidFill>
                <a:schemeClr val="bg1"/>
              </a:solidFill>
            </a:endParaRPr>
          </a:p>
        </p:txBody>
      </p:sp>
      <p:sp>
        <p:nvSpPr>
          <p:cNvPr id="3" name="Sous-titre 2"/>
          <p:cNvSpPr>
            <a:spLocks noGrp="1"/>
          </p:cNvSpPr>
          <p:nvPr>
            <p:ph type="subTitle" idx="1"/>
          </p:nvPr>
        </p:nvSpPr>
        <p:spPr>
          <a:xfrm>
            <a:off x="1115616" y="3848845"/>
            <a:ext cx="7232848" cy="1752600"/>
          </a:xfrm>
        </p:spPr>
        <p:txBody>
          <a:bodyPr>
            <a:normAutofit/>
          </a:bodyPr>
          <a:lstStyle/>
          <a:p>
            <a:r>
              <a:rPr lang="fr-FR" sz="3500" b="1" dirty="0">
                <a:latin typeface="Arial" panose="020B0604020202020204" pitchFamily="34" charset="0"/>
                <a:cs typeface="Arial" panose="020B0604020202020204" pitchFamily="34" charset="0"/>
              </a:rPr>
              <a:t>L’apport des météorites dans un mode de calcul précis de l’âge de la Terre</a:t>
            </a:r>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07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99FA7B-DA9E-4CE3-83E5-98B66227C9F5}"/>
              </a:ext>
            </a:extLst>
          </p:cNvPr>
          <p:cNvSpPr>
            <a:spLocks noGrp="1"/>
          </p:cNvSpPr>
          <p:nvPr>
            <p:ph idx="1"/>
          </p:nvPr>
        </p:nvSpPr>
        <p:spPr>
          <a:xfrm>
            <a:off x="457200" y="1052736"/>
            <a:ext cx="8229600" cy="4525963"/>
          </a:xfrm>
        </p:spPr>
        <p:txBody>
          <a:bodyPr>
            <a:normAutofit fontScale="85000" lnSpcReduction="10000"/>
          </a:bodyPr>
          <a:lstStyle/>
          <a:p>
            <a:pPr marL="0" indent="0" algn="just">
              <a:spcAft>
                <a:spcPts val="0"/>
              </a:spcAft>
              <a:buNone/>
            </a:pPr>
            <a:r>
              <a:rPr lang="fr-FR" b="1" dirty="0">
                <a:latin typeface="Arial" panose="020B0604020202020204" pitchFamily="34" charset="0"/>
                <a:ea typeface="Times New Roman" panose="02020603050405020304" pitchFamily="18" charset="0"/>
              </a:rPr>
              <a:t>Les météorites</a:t>
            </a:r>
            <a:r>
              <a:rPr lang="fr-FR" dirty="0">
                <a:latin typeface="Arial" panose="020B0604020202020204" pitchFamily="34" charset="0"/>
                <a:ea typeface="Times New Roman" panose="02020603050405020304" pitchFamily="18" charset="0"/>
              </a:rPr>
              <a:t> sont les témoins d'évènements qui se sont déroulés lorsque le système solaire était tout jeune. Elles nous permettent de mieux en mieux définir le scénario de formation du système solaire. </a:t>
            </a:r>
          </a:p>
          <a:p>
            <a:pPr marL="0" indent="0" algn="just">
              <a:spcAft>
                <a:spcPts val="0"/>
              </a:spcAft>
              <a:buNone/>
            </a:pPr>
            <a:endParaRPr lang="fr-FR" dirty="0">
              <a:latin typeface="Arial" panose="020B0604020202020204" pitchFamily="34" charset="0"/>
              <a:ea typeface="Times New Roman" panose="02020603050405020304" pitchFamily="18" charset="0"/>
            </a:endParaRPr>
          </a:p>
          <a:p>
            <a:pPr marL="0" indent="0" algn="just">
              <a:spcAft>
                <a:spcPts val="0"/>
              </a:spcAft>
              <a:buNone/>
            </a:pPr>
            <a:r>
              <a:rPr lang="fr-FR" b="1" dirty="0">
                <a:latin typeface="Arial" panose="020B0604020202020204" pitchFamily="34" charset="0"/>
                <a:ea typeface="Times New Roman" panose="02020603050405020304" pitchFamily="18" charset="0"/>
              </a:rPr>
              <a:t>Les chondrites</a:t>
            </a:r>
            <a:r>
              <a:rPr lang="fr-FR" dirty="0">
                <a:latin typeface="Arial" panose="020B0604020202020204" pitchFamily="34" charset="0"/>
                <a:ea typeface="Times New Roman" panose="02020603050405020304" pitchFamily="18" charset="0"/>
              </a:rPr>
              <a:t> sont des météorites non différenciées provenant de corps trop petits pour se différencier intérieurement depuis leur formation. Leur matériau constitutif s'est formé en même temps que le système solaire mais aussi la Terre. </a:t>
            </a:r>
          </a:p>
          <a:p>
            <a:endParaRPr lang="fr-FR" dirty="0"/>
          </a:p>
        </p:txBody>
      </p:sp>
    </p:spTree>
    <p:extLst>
      <p:ext uri="{BB962C8B-B14F-4D97-AF65-F5344CB8AC3E}">
        <p14:creationId xmlns:p14="http://schemas.microsoft.com/office/powerpoint/2010/main" val="375585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DC87ED-4D18-43CC-9D89-23AE375163AC}"/>
              </a:ext>
            </a:extLst>
          </p:cNvPr>
          <p:cNvSpPr/>
          <p:nvPr/>
        </p:nvSpPr>
        <p:spPr>
          <a:xfrm>
            <a:off x="431540" y="332656"/>
            <a:ext cx="8280920" cy="5278368"/>
          </a:xfrm>
          <a:prstGeom prst="rect">
            <a:avLst/>
          </a:prstGeom>
        </p:spPr>
        <p:txBody>
          <a:bodyPr wrap="square">
            <a:spAutoFit/>
          </a:bodyPr>
          <a:lstStyle/>
          <a:p>
            <a:pPr algn="just"/>
            <a:r>
              <a:rPr lang="fr-FR" sz="2500" dirty="0">
                <a:latin typeface="Arial" panose="020B0604020202020204" pitchFamily="34" charset="0"/>
                <a:ea typeface="Times New Roman" panose="02020603050405020304" pitchFamily="18" charset="0"/>
              </a:rPr>
              <a:t>On retrouve, dans les météorites de type chondrites, les éléments rubidium 87, strontium 87 et rubidium 86. Le rubidium 87 est radioactif β. Il se désintègre en strontium 87 qui est un isotope stable de l'élément strontium. </a:t>
            </a:r>
          </a:p>
          <a:p>
            <a:pPr algn="just"/>
            <a:r>
              <a:rPr lang="fr-FR" sz="2500" dirty="0">
                <a:latin typeface="Arial" panose="020B0604020202020204" pitchFamily="34" charset="0"/>
                <a:ea typeface="Times New Roman" panose="02020603050405020304" pitchFamily="18" charset="0"/>
              </a:rPr>
              <a:t> La constante de désintégration radioactive λ vaut 1,42.10</a:t>
            </a:r>
            <a:r>
              <a:rPr lang="fr-FR" sz="2500" baseline="30000" dirty="0">
                <a:latin typeface="Arial" panose="020B0604020202020204" pitchFamily="34" charset="0"/>
                <a:ea typeface="Times New Roman" panose="02020603050405020304" pitchFamily="18" charset="0"/>
              </a:rPr>
              <a:t>-11</a:t>
            </a:r>
            <a:r>
              <a:rPr lang="fr-FR" sz="2500" dirty="0">
                <a:latin typeface="Arial" panose="020B0604020202020204" pitchFamily="34" charset="0"/>
                <a:ea typeface="Times New Roman" panose="02020603050405020304" pitchFamily="18" charset="0"/>
              </a:rPr>
              <a:t> an</a:t>
            </a:r>
            <a:r>
              <a:rPr lang="fr-FR" sz="2500" baseline="30000" dirty="0">
                <a:latin typeface="Arial" panose="020B0604020202020204" pitchFamily="34" charset="0"/>
                <a:ea typeface="Times New Roman" panose="02020603050405020304" pitchFamily="18" charset="0"/>
              </a:rPr>
              <a:t>-1</a:t>
            </a:r>
            <a:r>
              <a:rPr lang="fr-FR" sz="2500" dirty="0">
                <a:latin typeface="Arial" panose="020B0604020202020204" pitchFamily="34" charset="0"/>
                <a:ea typeface="Times New Roman" panose="02020603050405020304" pitchFamily="18" charset="0"/>
              </a:rPr>
              <a:t>. </a:t>
            </a:r>
          </a:p>
          <a:p>
            <a:pPr algn="just"/>
            <a:endParaRPr lang="fr-FR" sz="2500" dirty="0">
              <a:latin typeface="Arial" panose="020B0604020202020204" pitchFamily="34" charset="0"/>
              <a:ea typeface="Times New Roman" panose="02020603050405020304" pitchFamily="18" charset="0"/>
            </a:endParaRPr>
          </a:p>
          <a:p>
            <a:pPr algn="just"/>
            <a:r>
              <a:rPr lang="fr-FR" sz="2500" dirty="0">
                <a:latin typeface="Arial" panose="020B0604020202020204" pitchFamily="34" charset="0"/>
                <a:ea typeface="Times New Roman" panose="02020603050405020304" pitchFamily="18" charset="0"/>
              </a:rPr>
              <a:t>Il est alors possible de déterminer l'âge de ces météorites en appliquant la méthode dite "</a:t>
            </a:r>
            <a:r>
              <a:rPr lang="fr-FR" sz="2500" b="1" dirty="0">
                <a:latin typeface="Arial" panose="020B0604020202020204" pitchFamily="34" charset="0"/>
                <a:ea typeface="Times New Roman" panose="02020603050405020304" pitchFamily="18" charset="0"/>
              </a:rPr>
              <a:t>isochrone</a:t>
            </a:r>
            <a:r>
              <a:rPr lang="fr-FR" sz="2500" dirty="0">
                <a:latin typeface="Arial" panose="020B0604020202020204" pitchFamily="34" charset="0"/>
                <a:ea typeface="Times New Roman" panose="02020603050405020304" pitchFamily="18" charset="0"/>
              </a:rPr>
              <a:t>" en traçant </a:t>
            </a:r>
            <a:r>
              <a:rPr lang="fr-FR" sz="2500" b="1" dirty="0">
                <a:latin typeface="Arial" panose="020B0604020202020204" pitchFamily="34" charset="0"/>
                <a:ea typeface="Times New Roman" panose="02020603050405020304" pitchFamily="18" charset="0"/>
              </a:rPr>
              <a:t>le graphique </a:t>
            </a:r>
          </a:p>
          <a:p>
            <a:pPr algn="ctr"/>
            <a:r>
              <a:rPr lang="fr-FR" sz="2500" b="1" baseline="30000" dirty="0"/>
              <a:t>87</a:t>
            </a:r>
            <a:r>
              <a:rPr lang="fr-FR" sz="2500" b="1" dirty="0"/>
              <a:t>Sr/</a:t>
            </a:r>
            <a:r>
              <a:rPr lang="fr-FR" sz="2500" b="1" baseline="30000" dirty="0"/>
              <a:t>86</a:t>
            </a:r>
            <a:r>
              <a:rPr lang="fr-FR" sz="2500" b="1" dirty="0"/>
              <a:t>Sr en fonction de </a:t>
            </a:r>
            <a:r>
              <a:rPr lang="fr-FR" sz="2500" b="1" baseline="30000" dirty="0"/>
              <a:t>87</a:t>
            </a:r>
            <a:r>
              <a:rPr lang="fr-FR" sz="2500" b="1" dirty="0"/>
              <a:t>Rb/</a:t>
            </a:r>
            <a:r>
              <a:rPr lang="fr-FR" sz="2500" b="1" baseline="30000" dirty="0"/>
              <a:t>86</a:t>
            </a:r>
            <a:r>
              <a:rPr lang="fr-FR" sz="2500" b="1" dirty="0"/>
              <a:t>Sr.</a:t>
            </a:r>
            <a:endParaRPr lang="fr-FR" sz="2500" dirty="0"/>
          </a:p>
          <a:p>
            <a:pPr algn="just"/>
            <a:endParaRPr lang="fr-FR" sz="3200" b="1" dirty="0"/>
          </a:p>
          <a:p>
            <a:pPr algn="just"/>
            <a:endParaRPr lang="fr-FR" sz="3000" dirty="0"/>
          </a:p>
        </p:txBody>
      </p:sp>
    </p:spTree>
    <p:extLst>
      <p:ext uri="{BB962C8B-B14F-4D97-AF65-F5344CB8AC3E}">
        <p14:creationId xmlns:p14="http://schemas.microsoft.com/office/powerpoint/2010/main" val="350197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161CE5A-CB2B-41AC-B777-0441C490357A}"/>
              </a:ext>
            </a:extLst>
          </p:cNvPr>
          <p:cNvSpPr>
            <a:spLocks noGrp="1"/>
          </p:cNvSpPr>
          <p:nvPr>
            <p:ph type="title"/>
          </p:nvPr>
        </p:nvSpPr>
        <p:spPr>
          <a:xfrm>
            <a:off x="426368" y="1268760"/>
            <a:ext cx="8291264" cy="274042"/>
          </a:xfrm>
        </p:spPr>
        <p:txBody>
          <a:bodyPr>
            <a:normAutofit fontScale="90000"/>
          </a:bodyPr>
          <a:lstStyle/>
          <a:p>
            <a:r>
              <a:rPr lang="fr-FR" b="1" dirty="0">
                <a:solidFill>
                  <a:srgbClr val="002060"/>
                </a:solidFill>
              </a:rPr>
              <a:t>Calcul de l’âge de formation des météorites</a:t>
            </a:r>
            <a:br>
              <a:rPr lang="fr-FR" b="1" dirty="0">
                <a:solidFill>
                  <a:srgbClr val="002060"/>
                </a:solidFill>
              </a:rPr>
            </a:br>
            <a:br>
              <a:rPr lang="fr-FR" b="1" dirty="0">
                <a:solidFill>
                  <a:srgbClr val="002060"/>
                </a:solidFill>
              </a:rPr>
            </a:br>
            <a:endParaRPr lang="fr-FR" dirty="0">
              <a:solidFill>
                <a:srgbClr val="002060"/>
              </a:solidFill>
            </a:endParaRPr>
          </a:p>
        </p:txBody>
      </p:sp>
      <p:graphicFrame>
        <p:nvGraphicFramePr>
          <p:cNvPr id="4" name="Graphique 3">
            <a:extLst>
              <a:ext uri="{FF2B5EF4-FFF2-40B4-BE49-F238E27FC236}">
                <a16:creationId xmlns:a16="http://schemas.microsoft.com/office/drawing/2014/main" id="{8D0BE2D3-ACB6-468B-BB2B-98E9E09B4E4B}"/>
              </a:ext>
            </a:extLst>
          </p:cNvPr>
          <p:cNvGraphicFramePr/>
          <p:nvPr>
            <p:extLst>
              <p:ext uri="{D42A27DB-BD31-4B8C-83A1-F6EECF244321}">
                <p14:modId xmlns:p14="http://schemas.microsoft.com/office/powerpoint/2010/main" val="3193793184"/>
              </p:ext>
            </p:extLst>
          </p:nvPr>
        </p:nvGraphicFramePr>
        <p:xfrm>
          <a:off x="539552" y="1433102"/>
          <a:ext cx="712879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2E3EE188-3FE5-4DB4-93AE-1AE938960EE2}"/>
              </a:ext>
            </a:extLst>
          </p:cNvPr>
          <p:cNvSpPr txBox="1"/>
          <p:nvPr/>
        </p:nvSpPr>
        <p:spPr>
          <a:xfrm>
            <a:off x="5096644" y="3463458"/>
            <a:ext cx="3096344" cy="1246495"/>
          </a:xfrm>
          <a:prstGeom prst="rect">
            <a:avLst/>
          </a:prstGeom>
          <a:noFill/>
        </p:spPr>
        <p:txBody>
          <a:bodyPr wrap="square" rtlCol="0">
            <a:spAutoFit/>
          </a:bodyPr>
          <a:lstStyle/>
          <a:p>
            <a:r>
              <a:rPr lang="fr-FR" sz="2500" b="1" dirty="0">
                <a:latin typeface="Arial" panose="020B0604020202020204" pitchFamily="34" charset="0"/>
                <a:cs typeface="Arial" panose="020B0604020202020204" pitchFamily="34" charset="0"/>
              </a:rPr>
              <a:t>t = 4487724710  ans </a:t>
            </a:r>
          </a:p>
          <a:p>
            <a:r>
              <a:rPr lang="fr-FR" sz="2500" b="1" dirty="0">
                <a:latin typeface="Arial" panose="020B0604020202020204" pitchFamily="34" charset="0"/>
                <a:cs typeface="Arial" panose="020B0604020202020204" pitchFamily="34" charset="0"/>
              </a:rPr>
              <a:t> soit t=4,48 Ga</a:t>
            </a:r>
          </a:p>
        </p:txBody>
      </p:sp>
      <p:sp>
        <p:nvSpPr>
          <p:cNvPr id="3" name="ZoneTexte 2">
            <a:extLst>
              <a:ext uri="{FF2B5EF4-FFF2-40B4-BE49-F238E27FC236}">
                <a16:creationId xmlns:a16="http://schemas.microsoft.com/office/drawing/2014/main" id="{A916E279-7C77-42BF-9F94-F4DBC96FF580}"/>
              </a:ext>
            </a:extLst>
          </p:cNvPr>
          <p:cNvSpPr txBox="1"/>
          <p:nvPr/>
        </p:nvSpPr>
        <p:spPr>
          <a:xfrm>
            <a:off x="323528" y="1457332"/>
            <a:ext cx="1368152" cy="369332"/>
          </a:xfrm>
          <a:prstGeom prst="rect">
            <a:avLst/>
          </a:prstGeom>
          <a:noFill/>
        </p:spPr>
        <p:txBody>
          <a:bodyPr wrap="square" rtlCol="0">
            <a:spAutoFit/>
          </a:bodyPr>
          <a:lstStyle/>
          <a:p>
            <a:r>
              <a:rPr lang="fr-FR" dirty="0"/>
              <a:t>87Rb/86Sr</a:t>
            </a:r>
          </a:p>
        </p:txBody>
      </p:sp>
      <p:sp>
        <p:nvSpPr>
          <p:cNvPr id="5" name="ZoneTexte 4">
            <a:extLst>
              <a:ext uri="{FF2B5EF4-FFF2-40B4-BE49-F238E27FC236}">
                <a16:creationId xmlns:a16="http://schemas.microsoft.com/office/drawing/2014/main" id="{6296B300-988D-42D9-8768-8A8C12E70093}"/>
              </a:ext>
            </a:extLst>
          </p:cNvPr>
          <p:cNvSpPr txBox="1"/>
          <p:nvPr/>
        </p:nvSpPr>
        <p:spPr>
          <a:xfrm>
            <a:off x="6644816" y="5424898"/>
            <a:ext cx="1239552" cy="369332"/>
          </a:xfrm>
          <a:prstGeom prst="rect">
            <a:avLst/>
          </a:prstGeom>
          <a:noFill/>
        </p:spPr>
        <p:txBody>
          <a:bodyPr wrap="square" rtlCol="0">
            <a:spAutoFit/>
          </a:bodyPr>
          <a:lstStyle/>
          <a:p>
            <a:r>
              <a:rPr lang="fr-FR" dirty="0"/>
              <a:t>87Sr/86Sr</a:t>
            </a:r>
          </a:p>
        </p:txBody>
      </p:sp>
    </p:spTree>
    <p:extLst>
      <p:ext uri="{BB962C8B-B14F-4D97-AF65-F5344CB8AC3E}">
        <p14:creationId xmlns:p14="http://schemas.microsoft.com/office/powerpoint/2010/main" val="192176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29909-1080-4E0B-AEE4-2E5FF9A9A4C2}"/>
              </a:ext>
            </a:extLst>
          </p:cNvPr>
          <p:cNvSpPr>
            <a:spLocks noGrp="1"/>
          </p:cNvSpPr>
          <p:nvPr>
            <p:ph type="title"/>
          </p:nvPr>
        </p:nvSpPr>
        <p:spPr/>
        <p:txBody>
          <a:bodyPr/>
          <a:lstStyle/>
          <a:p>
            <a:r>
              <a:rPr lang="fr-FR" dirty="0"/>
              <a:t>BILAN</a:t>
            </a:r>
          </a:p>
        </p:txBody>
      </p:sp>
      <p:sp>
        <p:nvSpPr>
          <p:cNvPr id="4" name="Rectangle 3">
            <a:extLst>
              <a:ext uri="{FF2B5EF4-FFF2-40B4-BE49-F238E27FC236}">
                <a16:creationId xmlns:a16="http://schemas.microsoft.com/office/drawing/2014/main" id="{A049E7F6-8E41-4205-8514-A95F73B9A145}"/>
              </a:ext>
            </a:extLst>
          </p:cNvPr>
          <p:cNvSpPr/>
          <p:nvPr/>
        </p:nvSpPr>
        <p:spPr>
          <a:xfrm>
            <a:off x="390364" y="2562042"/>
            <a:ext cx="8363272" cy="861774"/>
          </a:xfrm>
          <a:prstGeom prst="rect">
            <a:avLst/>
          </a:prstGeom>
        </p:spPr>
        <p:txBody>
          <a:bodyPr wrap="square">
            <a:spAutoFit/>
          </a:bodyPr>
          <a:lstStyle/>
          <a:p>
            <a:pPr algn="just">
              <a:spcAft>
                <a:spcPts val="0"/>
              </a:spcAft>
            </a:pPr>
            <a:r>
              <a:rPr lang="fr-FR" sz="2500" b="1" dirty="0">
                <a:latin typeface="Arial" panose="020B0604020202020204" pitchFamily="34" charset="0"/>
                <a:ea typeface="Times New Roman" panose="02020603050405020304" pitchFamily="18" charset="0"/>
              </a:rPr>
              <a:t>La détermination de leur âge permet par corrélation de connaitre celui de la Terre soit 4,48 Ga.</a:t>
            </a:r>
            <a:endParaRPr lang="fr-FR"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667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C:\Users\Tom\AppData\Local\Microsoft\Windows\Temporary Internet Files\Content.IE5\54P6HUVA\MPj04372230000[1].jpg"/>
          <p:cNvPicPr>
            <a:picLocks noChangeAspect="1" noChangeArrowheads="1"/>
          </p:cNvPicPr>
          <p:nvPr/>
        </p:nvPicPr>
        <p:blipFill>
          <a:blip r:embed="rId2" cstate="print"/>
          <a:srcRect/>
          <a:stretch>
            <a:fillRect/>
          </a:stretch>
        </p:blipFill>
        <p:spPr bwMode="auto">
          <a:xfrm>
            <a:off x="31335" y="0"/>
            <a:ext cx="9144000" cy="6858000"/>
          </a:xfrm>
          <a:prstGeom prst="rect">
            <a:avLst/>
          </a:prstGeom>
          <a:noFill/>
        </p:spPr>
      </p:pic>
      <p:sp>
        <p:nvSpPr>
          <p:cNvPr id="2" name="Titre 1"/>
          <p:cNvSpPr>
            <a:spLocks noGrp="1"/>
          </p:cNvSpPr>
          <p:nvPr>
            <p:ph type="ctrTitle"/>
          </p:nvPr>
        </p:nvSpPr>
        <p:spPr>
          <a:xfrm>
            <a:off x="426871" y="238337"/>
            <a:ext cx="8352928" cy="4248471"/>
          </a:xfrm>
        </p:spPr>
        <p:txBody>
          <a:bodyPr>
            <a:normAutofit fontScale="90000"/>
          </a:bodyPr>
          <a:lstStyle/>
          <a:p>
            <a:r>
              <a:rPr lang="fr-FR" sz="5000" b="1" dirty="0">
                <a:solidFill>
                  <a:srgbClr val="FFC000"/>
                </a:solidFill>
              </a:rPr>
              <a:t>Thème 3 </a:t>
            </a:r>
            <a:br>
              <a:rPr lang="fr-FR" sz="5000" b="1" dirty="0">
                <a:solidFill>
                  <a:srgbClr val="FFC000"/>
                </a:solidFill>
              </a:rPr>
            </a:br>
            <a:r>
              <a:rPr lang="fr-FR" sz="5000" b="1" dirty="0">
                <a:solidFill>
                  <a:srgbClr val="FFC000"/>
                </a:solidFill>
              </a:rPr>
              <a:t> La Terre : Un astre singulier</a:t>
            </a:r>
            <a:br>
              <a:rPr lang="fr-FR" sz="4000" dirty="0">
                <a:solidFill>
                  <a:srgbClr val="FFC000"/>
                </a:solidFill>
              </a:rPr>
            </a:br>
            <a:br>
              <a:rPr lang="fr-FR" sz="4000" dirty="0">
                <a:solidFill>
                  <a:srgbClr val="FFC000"/>
                </a:solidFill>
              </a:rPr>
            </a:br>
            <a:r>
              <a:rPr lang="fr-FR" dirty="0">
                <a:solidFill>
                  <a:srgbClr val="FFC000"/>
                </a:solidFill>
              </a:rPr>
              <a:t>		           </a:t>
            </a:r>
            <a:br>
              <a:rPr lang="fr-FR" dirty="0">
                <a:solidFill>
                  <a:srgbClr val="FFC000"/>
                </a:solidFill>
              </a:rPr>
            </a:br>
            <a:r>
              <a:rPr lang="fr-FR" sz="4000" dirty="0">
                <a:solidFill>
                  <a:srgbClr val="FFC000"/>
                </a:solidFill>
              </a:rPr>
              <a:t> </a:t>
            </a:r>
            <a:r>
              <a:rPr lang="fr-FR" sz="4000" b="1" dirty="0">
                <a:solidFill>
                  <a:srgbClr val="FFC000"/>
                </a:solidFill>
              </a:rPr>
              <a:t>Chapitre 3</a:t>
            </a:r>
            <a:r>
              <a:rPr lang="fr-FR" sz="4000" dirty="0">
                <a:solidFill>
                  <a:srgbClr val="FFC000"/>
                </a:solidFill>
              </a:rPr>
              <a:t> – L’histoire de l’âge de la Terre</a:t>
            </a:r>
            <a:br>
              <a:rPr lang="fr-FR" dirty="0">
                <a:solidFill>
                  <a:schemeClr val="bg1"/>
                </a:solidFill>
              </a:rPr>
            </a:br>
            <a:br>
              <a:rPr lang="fr-FR" dirty="0">
                <a:solidFill>
                  <a:schemeClr val="bg1"/>
                </a:solidFill>
              </a:rPr>
            </a:br>
            <a:endParaRPr lang="fr-FR" dirty="0">
              <a:solidFill>
                <a:schemeClr val="bg1"/>
              </a:solidFill>
            </a:endParaRPr>
          </a:p>
        </p:txBody>
      </p:sp>
      <p:sp>
        <p:nvSpPr>
          <p:cNvPr id="3" name="Sous-titre 2"/>
          <p:cNvSpPr>
            <a:spLocks noGrp="1"/>
          </p:cNvSpPr>
          <p:nvPr>
            <p:ph type="subTitle" idx="1"/>
          </p:nvPr>
        </p:nvSpPr>
        <p:spPr>
          <a:xfrm>
            <a:off x="1115616" y="3848845"/>
            <a:ext cx="7232848" cy="1752600"/>
          </a:xfrm>
        </p:spPr>
        <p:txBody>
          <a:bodyPr>
            <a:normAutofit/>
          </a:bodyPr>
          <a:lstStyle/>
          <a:p>
            <a:r>
              <a:rPr lang="fr-FR" sz="3500" b="1" dirty="0">
                <a:latin typeface="Arial" panose="020B0604020202020204" pitchFamily="34" charset="0"/>
                <a:cs typeface="Arial" panose="020B0604020202020204" pitchFamily="34" charset="0"/>
              </a:rPr>
              <a:t>L’apport des zircons</a:t>
            </a:r>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11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6903A44-6D50-48D7-A079-522B25056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52" y="310344"/>
            <a:ext cx="1839078" cy="1534480"/>
          </a:xfrm>
          <a:prstGeom prst="rect">
            <a:avLst/>
          </a:prstGeom>
        </p:spPr>
      </p:pic>
      <p:sp>
        <p:nvSpPr>
          <p:cNvPr id="2" name="Titre 1">
            <a:extLst>
              <a:ext uri="{FF2B5EF4-FFF2-40B4-BE49-F238E27FC236}">
                <a16:creationId xmlns:a16="http://schemas.microsoft.com/office/drawing/2014/main" id="{CF329909-1080-4E0B-AEE4-2E5FF9A9A4C2}"/>
              </a:ext>
            </a:extLst>
          </p:cNvPr>
          <p:cNvSpPr>
            <a:spLocks noGrp="1"/>
          </p:cNvSpPr>
          <p:nvPr>
            <p:ph type="title"/>
          </p:nvPr>
        </p:nvSpPr>
        <p:spPr>
          <a:xfrm>
            <a:off x="368536" y="465516"/>
            <a:ext cx="8229600" cy="1143000"/>
          </a:xfrm>
        </p:spPr>
        <p:txBody>
          <a:bodyPr>
            <a:normAutofit fontScale="90000"/>
          </a:bodyPr>
          <a:lstStyle/>
          <a:p>
            <a:r>
              <a:rPr lang="fr-FR" dirty="0">
                <a:solidFill>
                  <a:srgbClr val="0070C0"/>
                </a:solidFill>
              </a:rPr>
              <a:t>Les zircons </a:t>
            </a:r>
            <a:br>
              <a:rPr lang="fr-FR" dirty="0">
                <a:solidFill>
                  <a:srgbClr val="0070C0"/>
                </a:solidFill>
              </a:rPr>
            </a:br>
            <a:r>
              <a:rPr lang="fr-FR" dirty="0">
                <a:solidFill>
                  <a:srgbClr val="0070C0"/>
                </a:solidFill>
              </a:rPr>
              <a:t>de Jack Hills </a:t>
            </a:r>
          </a:p>
        </p:txBody>
      </p:sp>
      <p:sp>
        <p:nvSpPr>
          <p:cNvPr id="4" name="Rectangle 3">
            <a:extLst>
              <a:ext uri="{FF2B5EF4-FFF2-40B4-BE49-F238E27FC236}">
                <a16:creationId xmlns:a16="http://schemas.microsoft.com/office/drawing/2014/main" id="{A049E7F6-8E41-4205-8514-A95F73B9A145}"/>
              </a:ext>
            </a:extLst>
          </p:cNvPr>
          <p:cNvSpPr/>
          <p:nvPr/>
        </p:nvSpPr>
        <p:spPr>
          <a:xfrm>
            <a:off x="95902" y="1840112"/>
            <a:ext cx="6009840" cy="2785378"/>
          </a:xfrm>
          <a:prstGeom prst="rect">
            <a:avLst/>
          </a:prstGeom>
        </p:spPr>
        <p:txBody>
          <a:bodyPr wrap="square">
            <a:spAutoFit/>
          </a:bodyPr>
          <a:lstStyle/>
          <a:p>
            <a:pPr algn="just"/>
            <a:r>
              <a:rPr lang="fr-FR" sz="2500" dirty="0">
                <a:latin typeface="Arial" panose="020B0604020202020204" pitchFamily="34" charset="0"/>
                <a:cs typeface="Arial" panose="020B0604020202020204" pitchFamily="34" charset="0"/>
              </a:rPr>
              <a:t>Le zircon, lorsqu'il est soumis à des températures et pressions élevées, ne change pas de phase, il est </a:t>
            </a:r>
            <a:r>
              <a:rPr lang="fr-FR" sz="2500" b="1" dirty="0">
                <a:latin typeface="Arial" panose="020B0604020202020204" pitchFamily="34" charset="0"/>
                <a:cs typeface="Arial" panose="020B0604020202020204" pitchFamily="34" charset="0"/>
              </a:rPr>
              <a:t>pratiquement inaltérable sauf par la radioactivité</a:t>
            </a:r>
            <a:r>
              <a:rPr lang="fr-FR" sz="2500" dirty="0">
                <a:latin typeface="Arial" panose="020B0604020202020204" pitchFamily="34" charset="0"/>
                <a:cs typeface="Arial" panose="020B0604020202020204" pitchFamily="34" charset="0"/>
              </a:rPr>
              <a:t>. (un seul facteur de variation)</a:t>
            </a:r>
          </a:p>
          <a:p>
            <a:pPr algn="just">
              <a:spcAft>
                <a:spcPts val="0"/>
              </a:spcAft>
            </a:pPr>
            <a:endParaRPr lang="fr-FR" sz="25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8182FBD8-5EB2-4708-9020-EAC58556ED0C}"/>
              </a:ext>
            </a:extLst>
          </p:cNvPr>
          <p:cNvSpPr/>
          <p:nvPr/>
        </p:nvSpPr>
        <p:spPr>
          <a:xfrm>
            <a:off x="319448" y="4559729"/>
            <a:ext cx="8574124" cy="1631216"/>
          </a:xfrm>
          <a:prstGeom prst="rect">
            <a:avLst/>
          </a:prstGeom>
        </p:spPr>
        <p:txBody>
          <a:bodyPr wrap="square">
            <a:spAutoFit/>
          </a:bodyPr>
          <a:lstStyle/>
          <a:p>
            <a:r>
              <a:rPr lang="fr-FR" sz="2500" b="1" dirty="0">
                <a:latin typeface="Arial" panose="020B0604020202020204" pitchFamily="34" charset="0"/>
                <a:ea typeface="Times New Roman" panose="02020603050405020304" pitchFamily="18" charset="0"/>
              </a:rPr>
              <a:t>Le rapport </a:t>
            </a:r>
            <a:r>
              <a:rPr lang="fr-FR" sz="2500" b="1" baseline="30000" dirty="0">
                <a:latin typeface="Arial" panose="020B0604020202020204" pitchFamily="34" charset="0"/>
                <a:ea typeface="Times New Roman" panose="02020603050405020304" pitchFamily="18" charset="0"/>
              </a:rPr>
              <a:t>18</a:t>
            </a:r>
            <a:r>
              <a:rPr lang="fr-FR" sz="2500" b="1" dirty="0">
                <a:latin typeface="Arial" panose="020B0604020202020204" pitchFamily="34" charset="0"/>
                <a:ea typeface="Times New Roman" panose="02020603050405020304" pitchFamily="18" charset="0"/>
              </a:rPr>
              <a:t>O/</a:t>
            </a:r>
            <a:r>
              <a:rPr lang="fr-FR" sz="2500" b="1" baseline="30000" dirty="0">
                <a:latin typeface="Arial" panose="020B0604020202020204" pitchFamily="34" charset="0"/>
                <a:ea typeface="Times New Roman" panose="02020603050405020304" pitchFamily="18" charset="0"/>
              </a:rPr>
              <a:t>16</a:t>
            </a:r>
            <a:r>
              <a:rPr lang="fr-FR" sz="2500" b="1" dirty="0">
                <a:latin typeface="Arial" panose="020B0604020202020204" pitchFamily="34" charset="0"/>
                <a:ea typeface="Times New Roman" panose="02020603050405020304" pitchFamily="18" charset="0"/>
              </a:rPr>
              <a:t>O </a:t>
            </a:r>
            <a:r>
              <a:rPr lang="fr-FR" sz="2500" dirty="0">
                <a:latin typeface="Arial" panose="020B0604020202020204" pitchFamily="34" charset="0"/>
                <a:ea typeface="Times New Roman" panose="02020603050405020304" pitchFamily="18" charset="0"/>
              </a:rPr>
              <a:t>ces zircons indiqueraient que la roche-mère des zircons se serait formée à température peu élevée, à proximité de la surface, au contact des eaux de pluie ou des eaux océaniques</a:t>
            </a:r>
            <a:endParaRPr lang="fr-FR" sz="2500" dirty="0"/>
          </a:p>
        </p:txBody>
      </p:sp>
      <p:pic>
        <p:nvPicPr>
          <p:cNvPr id="9" name="Image 8">
            <a:extLst>
              <a:ext uri="{FF2B5EF4-FFF2-40B4-BE49-F238E27FC236}">
                <a16:creationId xmlns:a16="http://schemas.microsoft.com/office/drawing/2014/main" id="{974DA883-E5BA-4A9B-82B6-D383209E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485" y="28061"/>
            <a:ext cx="2787979" cy="2270211"/>
          </a:xfrm>
          <a:prstGeom prst="rect">
            <a:avLst/>
          </a:prstGeom>
        </p:spPr>
      </p:pic>
      <p:pic>
        <p:nvPicPr>
          <p:cNvPr id="10" name="Image 9">
            <a:extLst>
              <a:ext uri="{FF2B5EF4-FFF2-40B4-BE49-F238E27FC236}">
                <a16:creationId xmlns:a16="http://schemas.microsoft.com/office/drawing/2014/main" id="{97AF804D-A10C-4AFB-B6AF-B528004EB24C}"/>
              </a:ext>
            </a:extLst>
          </p:cNvPr>
          <p:cNvPicPr>
            <a:picLocks noChangeAspect="1"/>
          </p:cNvPicPr>
          <p:nvPr/>
        </p:nvPicPr>
        <p:blipFill>
          <a:blip r:embed="rId4"/>
          <a:stretch>
            <a:fillRect/>
          </a:stretch>
        </p:blipFill>
        <p:spPr>
          <a:xfrm>
            <a:off x="6043179" y="2333075"/>
            <a:ext cx="3100821" cy="2191849"/>
          </a:xfrm>
          <a:prstGeom prst="rect">
            <a:avLst/>
          </a:prstGeom>
        </p:spPr>
      </p:pic>
    </p:spTree>
    <p:extLst>
      <p:ext uri="{BB962C8B-B14F-4D97-AF65-F5344CB8AC3E}">
        <p14:creationId xmlns:p14="http://schemas.microsoft.com/office/powerpoint/2010/main" val="89440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53A82-D695-476A-8B7D-3D3EF2388B83}"/>
              </a:ext>
            </a:extLst>
          </p:cNvPr>
          <p:cNvSpPr>
            <a:spLocks noGrp="1"/>
          </p:cNvSpPr>
          <p:nvPr>
            <p:ph type="title"/>
          </p:nvPr>
        </p:nvSpPr>
        <p:spPr/>
        <p:txBody>
          <a:bodyPr>
            <a:normAutofit fontScale="90000"/>
          </a:bodyPr>
          <a:lstStyle/>
          <a:p>
            <a:r>
              <a:rPr lang="fr-FR" b="1" dirty="0">
                <a:solidFill>
                  <a:srgbClr val="002060"/>
                </a:solidFill>
              </a:rPr>
              <a:t>Mise en situation et recherche à mener</a:t>
            </a:r>
            <a:endParaRPr lang="fr-FR" dirty="0">
              <a:solidFill>
                <a:srgbClr val="002060"/>
              </a:solidFill>
            </a:endParaRPr>
          </a:p>
        </p:txBody>
      </p:sp>
      <p:sp>
        <p:nvSpPr>
          <p:cNvPr id="4" name="ZoneTexte 3">
            <a:extLst>
              <a:ext uri="{FF2B5EF4-FFF2-40B4-BE49-F238E27FC236}">
                <a16:creationId xmlns:a16="http://schemas.microsoft.com/office/drawing/2014/main" id="{01FFE6D1-F3FD-4DAB-BDD4-315C707ED5B2}"/>
              </a:ext>
            </a:extLst>
          </p:cNvPr>
          <p:cNvSpPr txBox="1"/>
          <p:nvPr/>
        </p:nvSpPr>
        <p:spPr>
          <a:xfrm>
            <a:off x="457200" y="1695946"/>
            <a:ext cx="8229600" cy="4154984"/>
          </a:xfrm>
          <a:prstGeom prst="rect">
            <a:avLst/>
          </a:prstGeom>
          <a:noFill/>
        </p:spPr>
        <p:txBody>
          <a:bodyPr wrap="square" rtlCol="0">
            <a:spAutoFit/>
          </a:bodyPr>
          <a:lstStyle/>
          <a:p>
            <a:pPr algn="just"/>
            <a:r>
              <a:rPr lang="fr-FR" sz="2400" dirty="0">
                <a:latin typeface="Arial" panose="020B0604020202020204" pitchFamily="34" charset="0"/>
                <a:cs typeface="Arial" panose="020B0604020202020204" pitchFamily="34" charset="0"/>
              </a:rPr>
              <a:t>Au départ, les Hommes avaient une conception fixiste de la Terre. Ils pensaient que sa formation avait été le fruit d'une succession d'évènements catastrophiques et qu'elle avait acquis rapidement l'aspect qu'ils lui connaissaient. L'idée de la création de la Terre en six jours a ensuite été reprise par l'Église et cette conception a dominé jusqu'au 19</a:t>
            </a:r>
            <a:r>
              <a:rPr lang="fr-FR" sz="2400" baseline="30000" dirty="0">
                <a:latin typeface="Arial" panose="020B0604020202020204" pitchFamily="34" charset="0"/>
                <a:cs typeface="Arial" panose="020B0604020202020204" pitchFamily="34" charset="0"/>
              </a:rPr>
              <a:t>ème</a:t>
            </a:r>
            <a:r>
              <a:rPr lang="fr-FR" sz="2400" dirty="0">
                <a:latin typeface="Arial" panose="020B0604020202020204" pitchFamily="34" charset="0"/>
                <a:cs typeface="Arial" panose="020B0604020202020204" pitchFamily="34" charset="0"/>
              </a:rPr>
              <a:t> siècle.</a:t>
            </a:r>
          </a:p>
          <a:p>
            <a:pPr algn="just"/>
            <a:endParaRPr lang="fr-FR" sz="2400" dirty="0">
              <a:latin typeface="Arial" panose="020B0604020202020204" pitchFamily="34" charset="0"/>
              <a:cs typeface="Arial" panose="020B0604020202020204" pitchFamily="34" charset="0"/>
            </a:endParaRPr>
          </a:p>
          <a:p>
            <a:pPr algn="just"/>
            <a:r>
              <a:rPr lang="fr-FR" sz="2400" b="1" dirty="0">
                <a:latin typeface="Arial" panose="020B0604020202020204" pitchFamily="34" charset="0"/>
                <a:cs typeface="Arial" panose="020B0604020202020204" pitchFamily="34" charset="0"/>
              </a:rPr>
              <a:t>A partir des documents, on cherche à comment grâce à l’expérimentation, il a été possible de dater l’âge de la Terre.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44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8EBDDC21-5C2B-494B-AFA5-908C2A3FE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 y="498110"/>
            <a:ext cx="9167295" cy="5861780"/>
          </a:xfrm>
          <a:prstGeom prst="rect">
            <a:avLst/>
          </a:prstGeom>
        </p:spPr>
      </p:pic>
      <p:sp>
        <p:nvSpPr>
          <p:cNvPr id="2" name="Titre 1">
            <a:extLst>
              <a:ext uri="{FF2B5EF4-FFF2-40B4-BE49-F238E27FC236}">
                <a16:creationId xmlns:a16="http://schemas.microsoft.com/office/drawing/2014/main" id="{3F4B8C94-0338-48F4-83DB-DD50F56EF63C}"/>
              </a:ext>
            </a:extLst>
          </p:cNvPr>
          <p:cNvSpPr>
            <a:spLocks noGrp="1"/>
          </p:cNvSpPr>
          <p:nvPr>
            <p:ph type="title"/>
          </p:nvPr>
        </p:nvSpPr>
        <p:spPr>
          <a:xfrm>
            <a:off x="457200" y="274638"/>
            <a:ext cx="8229600" cy="5458618"/>
          </a:xfrm>
        </p:spPr>
        <p:txBody>
          <a:bodyPr>
            <a:normAutofit/>
          </a:bodyPr>
          <a:lstStyle/>
          <a:p>
            <a:r>
              <a:rPr lang="fr-FR" b="1" dirty="0">
                <a:solidFill>
                  <a:schemeClr val="bg1"/>
                </a:solidFill>
                <a:latin typeface="Arial" panose="020B0604020202020204" pitchFamily="34" charset="0"/>
                <a:cs typeface="Arial" panose="020B0604020202020204" pitchFamily="34" charset="0"/>
              </a:rPr>
              <a:t>Expériences de Buffon</a:t>
            </a:r>
            <a:br>
              <a:rPr lang="fr-FR" b="1"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Ou comment estimer expérimentalement l’âge de la Terre</a:t>
            </a:r>
          </a:p>
        </p:txBody>
      </p:sp>
    </p:spTree>
    <p:extLst>
      <p:ext uri="{BB962C8B-B14F-4D97-AF65-F5344CB8AC3E}">
        <p14:creationId xmlns:p14="http://schemas.microsoft.com/office/powerpoint/2010/main" val="231186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DC2B1-DC1B-4CC8-823D-A64B81816D2D}"/>
              </a:ext>
            </a:extLst>
          </p:cNvPr>
          <p:cNvSpPr>
            <a:spLocks noGrp="1"/>
          </p:cNvSpPr>
          <p:nvPr>
            <p:ph type="title"/>
          </p:nvPr>
        </p:nvSpPr>
        <p:spPr>
          <a:xfrm>
            <a:off x="340615" y="93426"/>
            <a:ext cx="8229600" cy="869834"/>
          </a:xfrm>
        </p:spPr>
        <p:txBody>
          <a:bodyPr>
            <a:normAutofit fontScale="90000"/>
          </a:bodyPr>
          <a:lstStyle/>
          <a:p>
            <a:r>
              <a:rPr lang="fr-FR" b="1" dirty="0">
                <a:solidFill>
                  <a:srgbClr val="002060"/>
                </a:solidFill>
              </a:rPr>
              <a:t>Schématisation des expériences de Buffon</a:t>
            </a:r>
            <a:endParaRPr lang="fr-FR" dirty="0">
              <a:solidFill>
                <a:srgbClr val="002060"/>
              </a:solidFill>
            </a:endParaRPr>
          </a:p>
        </p:txBody>
      </p:sp>
      <p:sp>
        <p:nvSpPr>
          <p:cNvPr id="3" name="ZoneTexte 2">
            <a:extLst>
              <a:ext uri="{FF2B5EF4-FFF2-40B4-BE49-F238E27FC236}">
                <a16:creationId xmlns:a16="http://schemas.microsoft.com/office/drawing/2014/main" id="{16C84F97-0ECB-4305-AD15-0A2B1DC7EB75}"/>
              </a:ext>
            </a:extLst>
          </p:cNvPr>
          <p:cNvSpPr txBox="1"/>
          <p:nvPr/>
        </p:nvSpPr>
        <p:spPr>
          <a:xfrm>
            <a:off x="1975190" y="1169687"/>
            <a:ext cx="5193619" cy="369332"/>
          </a:xfrm>
          <a:prstGeom prst="rect">
            <a:avLst/>
          </a:prstGeom>
          <a:noFill/>
        </p:spPr>
        <p:txBody>
          <a:bodyPr wrap="square" rtlCol="0">
            <a:spAutoFit/>
          </a:bodyPr>
          <a:lstStyle/>
          <a:p>
            <a:r>
              <a:rPr lang="fr-FR" dirty="0"/>
              <a:t>Boules de fer de diamètre de tailles décroissantes</a:t>
            </a:r>
          </a:p>
        </p:txBody>
      </p:sp>
      <p:pic>
        <p:nvPicPr>
          <p:cNvPr id="35" name="Image 34">
            <a:extLst>
              <a:ext uri="{FF2B5EF4-FFF2-40B4-BE49-F238E27FC236}">
                <a16:creationId xmlns:a16="http://schemas.microsoft.com/office/drawing/2014/main" id="{FCAF5A09-22C1-4AD7-A935-F81D078A2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441" y="562133"/>
            <a:ext cx="2213911" cy="1693141"/>
          </a:xfrm>
          <a:prstGeom prst="rect">
            <a:avLst/>
          </a:prstGeom>
        </p:spPr>
      </p:pic>
      <p:grpSp>
        <p:nvGrpSpPr>
          <p:cNvPr id="30" name="Groupe 29">
            <a:extLst>
              <a:ext uri="{FF2B5EF4-FFF2-40B4-BE49-F238E27FC236}">
                <a16:creationId xmlns:a16="http://schemas.microsoft.com/office/drawing/2014/main" id="{BF809C9E-3C98-4EF7-B5A4-90FF6C7793DD}"/>
              </a:ext>
            </a:extLst>
          </p:cNvPr>
          <p:cNvGrpSpPr/>
          <p:nvPr/>
        </p:nvGrpSpPr>
        <p:grpSpPr>
          <a:xfrm>
            <a:off x="414549" y="1844824"/>
            <a:ext cx="8535803" cy="4139410"/>
            <a:chOff x="356711" y="2504320"/>
            <a:chExt cx="8535803" cy="4139410"/>
          </a:xfrm>
        </p:grpSpPr>
        <p:sp>
          <p:nvSpPr>
            <p:cNvPr id="15" name="Ellipse 14">
              <a:extLst>
                <a:ext uri="{FF2B5EF4-FFF2-40B4-BE49-F238E27FC236}">
                  <a16:creationId xmlns:a16="http://schemas.microsoft.com/office/drawing/2014/main" id="{B3F18AC5-F9E6-40FC-9463-9ED8B82FAEB9}"/>
                </a:ext>
              </a:extLst>
            </p:cNvPr>
            <p:cNvSpPr/>
            <p:nvPr/>
          </p:nvSpPr>
          <p:spPr>
            <a:xfrm>
              <a:off x="2555776" y="2680034"/>
              <a:ext cx="736992" cy="605442"/>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6DE754DD-5633-4E07-9965-353E8E886F02}"/>
                </a:ext>
              </a:extLst>
            </p:cNvPr>
            <p:cNvSpPr/>
            <p:nvPr/>
          </p:nvSpPr>
          <p:spPr>
            <a:xfrm>
              <a:off x="5271324" y="2819752"/>
              <a:ext cx="344525" cy="326007"/>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E0D1B7F-B0BF-49C4-8869-C32C5C0461AA}"/>
                </a:ext>
              </a:extLst>
            </p:cNvPr>
            <p:cNvSpPr/>
            <p:nvPr/>
          </p:nvSpPr>
          <p:spPr>
            <a:xfrm>
              <a:off x="4485066" y="2773179"/>
              <a:ext cx="442462" cy="419152"/>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DE62257C-5DA5-4E08-B387-99E045C73C97}"/>
                </a:ext>
              </a:extLst>
            </p:cNvPr>
            <p:cNvSpPr/>
            <p:nvPr/>
          </p:nvSpPr>
          <p:spPr>
            <a:xfrm>
              <a:off x="3652448" y="2726607"/>
              <a:ext cx="577058" cy="512297"/>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BF14B5F-A3F2-45B6-8B14-9E649F70A677}"/>
                </a:ext>
              </a:extLst>
            </p:cNvPr>
            <p:cNvSpPr/>
            <p:nvPr/>
          </p:nvSpPr>
          <p:spPr>
            <a:xfrm>
              <a:off x="5959645" y="2889610"/>
              <a:ext cx="196531" cy="186290"/>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3CE232BE-54B4-45F7-92AB-4CE118D7C070}"/>
                </a:ext>
              </a:extLst>
            </p:cNvPr>
            <p:cNvSpPr/>
            <p:nvPr/>
          </p:nvSpPr>
          <p:spPr>
            <a:xfrm>
              <a:off x="2555776" y="3903678"/>
              <a:ext cx="736992" cy="60544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DE6A627-C789-4EB0-B319-AE4000D1C3B7}"/>
                </a:ext>
              </a:extLst>
            </p:cNvPr>
            <p:cNvSpPr/>
            <p:nvPr/>
          </p:nvSpPr>
          <p:spPr>
            <a:xfrm>
              <a:off x="5271324" y="4048659"/>
              <a:ext cx="344525" cy="32600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F0DCA35-D769-4C72-8D3D-BE08EB0A8FE9}"/>
                </a:ext>
              </a:extLst>
            </p:cNvPr>
            <p:cNvSpPr/>
            <p:nvPr/>
          </p:nvSpPr>
          <p:spPr>
            <a:xfrm>
              <a:off x="4485066" y="4002086"/>
              <a:ext cx="442462" cy="41915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39BDEF3D-EEBF-41EE-BAF7-65B99A3A3B02}"/>
                </a:ext>
              </a:extLst>
            </p:cNvPr>
            <p:cNvSpPr/>
            <p:nvPr/>
          </p:nvSpPr>
          <p:spPr>
            <a:xfrm>
              <a:off x="3652448" y="3955514"/>
              <a:ext cx="577058" cy="51229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B9F641B8-DB90-4C16-86B8-6F37AC3137B4}"/>
                </a:ext>
              </a:extLst>
            </p:cNvPr>
            <p:cNvSpPr/>
            <p:nvPr/>
          </p:nvSpPr>
          <p:spPr>
            <a:xfrm>
              <a:off x="5959645" y="4118517"/>
              <a:ext cx="196531" cy="1862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F5023A77-BD47-4EF4-B2DF-E895CDB810A5}"/>
                </a:ext>
              </a:extLst>
            </p:cNvPr>
            <p:cNvCxnSpPr/>
            <p:nvPr/>
          </p:nvCxnSpPr>
          <p:spPr>
            <a:xfrm>
              <a:off x="2924272"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0A1BE384-8AC6-4462-972C-0C5158FD8EC3}"/>
                </a:ext>
              </a:extLst>
            </p:cNvPr>
            <p:cNvCxnSpPr/>
            <p:nvPr/>
          </p:nvCxnSpPr>
          <p:spPr>
            <a:xfrm>
              <a:off x="4706297"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a:extLst>
                <a:ext uri="{FF2B5EF4-FFF2-40B4-BE49-F238E27FC236}">
                  <a16:creationId xmlns:a16="http://schemas.microsoft.com/office/drawing/2014/main" id="{6041D52E-52D6-447C-A78F-7ED899EAD455}"/>
                </a:ext>
              </a:extLst>
            </p:cNvPr>
            <p:cNvCxnSpPr/>
            <p:nvPr/>
          </p:nvCxnSpPr>
          <p:spPr>
            <a:xfrm>
              <a:off x="3940977"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a:extLst>
                <a:ext uri="{FF2B5EF4-FFF2-40B4-BE49-F238E27FC236}">
                  <a16:creationId xmlns:a16="http://schemas.microsoft.com/office/drawing/2014/main" id="{C1958D15-AFEA-455E-B3DB-4B2C4154E755}"/>
                </a:ext>
              </a:extLst>
            </p:cNvPr>
            <p:cNvCxnSpPr/>
            <p:nvPr/>
          </p:nvCxnSpPr>
          <p:spPr>
            <a:xfrm>
              <a:off x="5450991"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945B80F8-2B3D-42AA-8BF5-6B467A725AAF}"/>
                </a:ext>
              </a:extLst>
            </p:cNvPr>
            <p:cNvCxnSpPr/>
            <p:nvPr/>
          </p:nvCxnSpPr>
          <p:spPr>
            <a:xfrm>
              <a:off x="6084222"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8C1DFB99-41A9-4075-B928-4F17A8500F07}"/>
                </a:ext>
              </a:extLst>
            </p:cNvPr>
            <p:cNvSpPr txBox="1"/>
            <p:nvPr/>
          </p:nvSpPr>
          <p:spPr>
            <a:xfrm>
              <a:off x="398653" y="2504320"/>
              <a:ext cx="2361564" cy="646331"/>
            </a:xfrm>
            <a:prstGeom prst="rect">
              <a:avLst/>
            </a:prstGeom>
            <a:noFill/>
          </p:spPr>
          <p:txBody>
            <a:bodyPr wrap="square" rtlCol="0">
              <a:spAutoFit/>
            </a:bodyPr>
            <a:lstStyle/>
            <a:p>
              <a:r>
                <a:rPr lang="fr-FR" dirty="0"/>
                <a:t>Chauffage à blanc de chaque boule </a:t>
              </a:r>
            </a:p>
          </p:txBody>
        </p:sp>
        <p:sp>
          <p:nvSpPr>
            <p:cNvPr id="32" name="ZoneTexte 31">
              <a:extLst>
                <a:ext uri="{FF2B5EF4-FFF2-40B4-BE49-F238E27FC236}">
                  <a16:creationId xmlns:a16="http://schemas.microsoft.com/office/drawing/2014/main" id="{1BBF2EC0-70B9-4F00-8DF0-056C22420618}"/>
                </a:ext>
              </a:extLst>
            </p:cNvPr>
            <p:cNvSpPr txBox="1"/>
            <p:nvPr/>
          </p:nvSpPr>
          <p:spPr>
            <a:xfrm>
              <a:off x="356711" y="3477079"/>
              <a:ext cx="1992637" cy="1477328"/>
            </a:xfrm>
            <a:prstGeom prst="rect">
              <a:avLst/>
            </a:prstGeom>
            <a:noFill/>
          </p:spPr>
          <p:txBody>
            <a:bodyPr wrap="square" rtlCol="0">
              <a:spAutoFit/>
            </a:bodyPr>
            <a:lstStyle/>
            <a:p>
              <a:pPr algn="ctr"/>
              <a:r>
                <a:rPr lang="fr-FR" dirty="0"/>
                <a:t>Expérience 1 </a:t>
              </a:r>
              <a:r>
                <a:rPr lang="fr-FR" b="1" dirty="0">
                  <a:latin typeface="Arial" panose="020B0604020202020204" pitchFamily="34" charset="0"/>
                  <a:cs typeface="Arial" panose="020B0604020202020204" pitchFamily="34" charset="0"/>
                </a:rPr>
                <a:t>Calcul du temps de naissance de la Terre</a:t>
              </a:r>
            </a:p>
            <a:p>
              <a:pPr algn="ctr"/>
              <a:endParaRPr lang="fr-FR" dirty="0"/>
            </a:p>
          </p:txBody>
        </p:sp>
        <p:sp>
          <p:nvSpPr>
            <p:cNvPr id="33" name="ZoneTexte 32">
              <a:extLst>
                <a:ext uri="{FF2B5EF4-FFF2-40B4-BE49-F238E27FC236}">
                  <a16:creationId xmlns:a16="http://schemas.microsoft.com/office/drawing/2014/main" id="{1514376B-D703-4201-AD86-85CA2E7BC58E}"/>
                </a:ext>
              </a:extLst>
            </p:cNvPr>
            <p:cNvSpPr txBox="1"/>
            <p:nvPr/>
          </p:nvSpPr>
          <p:spPr>
            <a:xfrm>
              <a:off x="6219777" y="3656852"/>
              <a:ext cx="2672737" cy="923330"/>
            </a:xfrm>
            <a:prstGeom prst="rect">
              <a:avLst/>
            </a:prstGeom>
            <a:noFill/>
          </p:spPr>
          <p:txBody>
            <a:bodyPr wrap="square" rtlCol="0">
              <a:spAutoFit/>
            </a:bodyPr>
            <a:lstStyle/>
            <a:p>
              <a:r>
                <a:rPr lang="fr-FR" dirty="0"/>
                <a:t>Temps de refroidissement permettant de toucher les sphères sans se brûler</a:t>
              </a:r>
            </a:p>
          </p:txBody>
        </p:sp>
        <p:sp>
          <p:nvSpPr>
            <p:cNvPr id="50" name="Ellipse 49">
              <a:extLst>
                <a:ext uri="{FF2B5EF4-FFF2-40B4-BE49-F238E27FC236}">
                  <a16:creationId xmlns:a16="http://schemas.microsoft.com/office/drawing/2014/main" id="{1DBAC0B9-D29F-43DF-B424-A3820C6AB807}"/>
                </a:ext>
              </a:extLst>
            </p:cNvPr>
            <p:cNvSpPr/>
            <p:nvPr/>
          </p:nvSpPr>
          <p:spPr>
            <a:xfrm>
              <a:off x="2555776" y="5202434"/>
              <a:ext cx="736992" cy="60544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0C73EE40-9E21-40EF-8487-AF72F2FA6094}"/>
                </a:ext>
              </a:extLst>
            </p:cNvPr>
            <p:cNvSpPr/>
            <p:nvPr/>
          </p:nvSpPr>
          <p:spPr>
            <a:xfrm>
              <a:off x="5271324" y="5347415"/>
              <a:ext cx="344525" cy="32600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23F166C2-CA60-4B5D-B465-93FFF935C12F}"/>
                </a:ext>
              </a:extLst>
            </p:cNvPr>
            <p:cNvSpPr/>
            <p:nvPr/>
          </p:nvSpPr>
          <p:spPr>
            <a:xfrm>
              <a:off x="4485066" y="5300842"/>
              <a:ext cx="442462" cy="41915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779BBE7E-08AB-4ED5-A66B-DA9CFD604CFB}"/>
                </a:ext>
              </a:extLst>
            </p:cNvPr>
            <p:cNvSpPr/>
            <p:nvPr/>
          </p:nvSpPr>
          <p:spPr>
            <a:xfrm>
              <a:off x="3652448" y="5254270"/>
              <a:ext cx="577058" cy="51229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8B493655-D792-4F26-B026-5AFEF6B29A80}"/>
                </a:ext>
              </a:extLst>
            </p:cNvPr>
            <p:cNvSpPr/>
            <p:nvPr/>
          </p:nvSpPr>
          <p:spPr>
            <a:xfrm>
              <a:off x="5959645" y="5417273"/>
              <a:ext cx="196531" cy="1862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55" name="Connecteur droit avec flèche 54">
              <a:extLst>
                <a:ext uri="{FF2B5EF4-FFF2-40B4-BE49-F238E27FC236}">
                  <a16:creationId xmlns:a16="http://schemas.microsoft.com/office/drawing/2014/main" id="{116E116A-D393-4B78-B9DD-6248EB5BCCD1}"/>
                </a:ext>
              </a:extLst>
            </p:cNvPr>
            <p:cNvCxnSpPr/>
            <p:nvPr/>
          </p:nvCxnSpPr>
          <p:spPr>
            <a:xfrm>
              <a:off x="2924272"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Connecteur droit avec flèche 55">
              <a:extLst>
                <a:ext uri="{FF2B5EF4-FFF2-40B4-BE49-F238E27FC236}">
                  <a16:creationId xmlns:a16="http://schemas.microsoft.com/office/drawing/2014/main" id="{077D84BE-DAAA-43EE-AB7F-EBDB2BC69190}"/>
                </a:ext>
              </a:extLst>
            </p:cNvPr>
            <p:cNvCxnSpPr/>
            <p:nvPr/>
          </p:nvCxnSpPr>
          <p:spPr>
            <a:xfrm>
              <a:off x="4706297"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a:extLst>
                <a:ext uri="{FF2B5EF4-FFF2-40B4-BE49-F238E27FC236}">
                  <a16:creationId xmlns:a16="http://schemas.microsoft.com/office/drawing/2014/main" id="{BE1BA9DD-4CF7-46AF-A25E-A45E802CC593}"/>
                </a:ext>
              </a:extLst>
            </p:cNvPr>
            <p:cNvCxnSpPr/>
            <p:nvPr/>
          </p:nvCxnSpPr>
          <p:spPr>
            <a:xfrm>
              <a:off x="3940977"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Connecteur droit avec flèche 57">
              <a:extLst>
                <a:ext uri="{FF2B5EF4-FFF2-40B4-BE49-F238E27FC236}">
                  <a16:creationId xmlns:a16="http://schemas.microsoft.com/office/drawing/2014/main" id="{486DEDA0-10B1-454B-8F24-81651479DA4B}"/>
                </a:ext>
              </a:extLst>
            </p:cNvPr>
            <p:cNvCxnSpPr/>
            <p:nvPr/>
          </p:nvCxnSpPr>
          <p:spPr>
            <a:xfrm>
              <a:off x="5450991"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Connecteur droit avec flèche 58">
              <a:extLst>
                <a:ext uri="{FF2B5EF4-FFF2-40B4-BE49-F238E27FC236}">
                  <a16:creationId xmlns:a16="http://schemas.microsoft.com/office/drawing/2014/main" id="{9D0FEB0C-9860-4B7D-A51F-EEE440E33156}"/>
                </a:ext>
              </a:extLst>
            </p:cNvPr>
            <p:cNvCxnSpPr/>
            <p:nvPr/>
          </p:nvCxnSpPr>
          <p:spPr>
            <a:xfrm>
              <a:off x="6084222"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0" name="ZoneTexte 59">
              <a:extLst>
                <a:ext uri="{FF2B5EF4-FFF2-40B4-BE49-F238E27FC236}">
                  <a16:creationId xmlns:a16="http://schemas.microsoft.com/office/drawing/2014/main" id="{F0EE5ACD-E61A-4481-8BCE-52C4BA03154E}"/>
                </a:ext>
              </a:extLst>
            </p:cNvPr>
            <p:cNvSpPr txBox="1"/>
            <p:nvPr/>
          </p:nvSpPr>
          <p:spPr>
            <a:xfrm>
              <a:off x="6195685" y="5155861"/>
              <a:ext cx="2672737" cy="923330"/>
            </a:xfrm>
            <a:prstGeom prst="rect">
              <a:avLst/>
            </a:prstGeom>
            <a:noFill/>
          </p:spPr>
          <p:txBody>
            <a:bodyPr wrap="square" rtlCol="0">
              <a:spAutoFit/>
            </a:bodyPr>
            <a:lstStyle/>
            <a:p>
              <a:r>
                <a:rPr lang="fr-FR" dirty="0"/>
                <a:t>Temps de refroidissement pour obtenir des sphères totalement refroidies</a:t>
              </a:r>
            </a:p>
          </p:txBody>
        </p:sp>
        <p:sp>
          <p:nvSpPr>
            <p:cNvPr id="61" name="ZoneTexte 60">
              <a:extLst>
                <a:ext uri="{FF2B5EF4-FFF2-40B4-BE49-F238E27FC236}">
                  <a16:creationId xmlns:a16="http://schemas.microsoft.com/office/drawing/2014/main" id="{438B7CAC-0A59-4F3B-97F9-43B41A78D797}"/>
                </a:ext>
              </a:extLst>
            </p:cNvPr>
            <p:cNvSpPr txBox="1"/>
            <p:nvPr/>
          </p:nvSpPr>
          <p:spPr>
            <a:xfrm>
              <a:off x="380003" y="4889404"/>
              <a:ext cx="1992637" cy="1754326"/>
            </a:xfrm>
            <a:prstGeom prst="rect">
              <a:avLst/>
            </a:prstGeom>
            <a:noFill/>
          </p:spPr>
          <p:txBody>
            <a:bodyPr wrap="square" rtlCol="0">
              <a:spAutoFit/>
            </a:bodyPr>
            <a:lstStyle/>
            <a:p>
              <a:pPr algn="ctr"/>
              <a:r>
                <a:rPr lang="fr-FR" dirty="0"/>
                <a:t>Expérience 2 </a:t>
              </a:r>
              <a:r>
                <a:rPr lang="fr-FR" b="1" dirty="0">
                  <a:latin typeface="Arial" panose="020B0604020202020204" pitchFamily="34" charset="0"/>
                  <a:cs typeface="Arial" panose="020B0604020202020204" pitchFamily="34" charset="0"/>
                </a:rPr>
                <a:t>Calcul du temps de refroidissement de la </a:t>
              </a:r>
              <a:r>
                <a:rPr lang="fr-FR" b="1" dirty="0" err="1">
                  <a:latin typeface="Arial" panose="020B0604020202020204" pitchFamily="34" charset="0"/>
                  <a:cs typeface="Arial" panose="020B0604020202020204" pitchFamily="34" charset="0"/>
                </a:rPr>
                <a:t>la</a:t>
              </a:r>
              <a:r>
                <a:rPr lang="fr-FR" b="1" dirty="0">
                  <a:latin typeface="Arial" panose="020B0604020202020204" pitchFamily="34" charset="0"/>
                  <a:cs typeface="Arial" panose="020B0604020202020204" pitchFamily="34" charset="0"/>
                </a:rPr>
                <a:t> Terre</a:t>
              </a:r>
            </a:p>
            <a:p>
              <a:pPr algn="ctr"/>
              <a:endParaRPr lang="fr-FR" dirty="0"/>
            </a:p>
          </p:txBody>
        </p:sp>
      </p:grpSp>
      <p:cxnSp>
        <p:nvCxnSpPr>
          <p:cNvPr id="36" name="Connecteur droit avec flèche 35">
            <a:extLst>
              <a:ext uri="{FF2B5EF4-FFF2-40B4-BE49-F238E27FC236}">
                <a16:creationId xmlns:a16="http://schemas.microsoft.com/office/drawing/2014/main" id="{56884ED5-D585-489F-8917-82644A8E6158}"/>
              </a:ext>
            </a:extLst>
          </p:cNvPr>
          <p:cNvCxnSpPr/>
          <p:nvPr/>
        </p:nvCxnSpPr>
        <p:spPr>
          <a:xfrm>
            <a:off x="2771800" y="1539019"/>
            <a:ext cx="3456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690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DC2B1-DC1B-4CC8-823D-A64B81816D2D}"/>
              </a:ext>
            </a:extLst>
          </p:cNvPr>
          <p:cNvSpPr>
            <a:spLocks noGrp="1"/>
          </p:cNvSpPr>
          <p:nvPr>
            <p:ph type="title"/>
          </p:nvPr>
        </p:nvSpPr>
        <p:spPr>
          <a:xfrm>
            <a:off x="352819" y="330522"/>
            <a:ext cx="8229600" cy="869834"/>
          </a:xfrm>
        </p:spPr>
        <p:txBody>
          <a:bodyPr>
            <a:noAutofit/>
          </a:bodyPr>
          <a:lstStyle/>
          <a:p>
            <a:r>
              <a:rPr lang="fr-FR" sz="3000" b="1" dirty="0">
                <a:solidFill>
                  <a:srgbClr val="002060"/>
                </a:solidFill>
              </a:rPr>
              <a:t>Calcul du temps de naissance de la Terre et de son refroidissement par Buffon</a:t>
            </a:r>
            <a:endParaRPr lang="fr-FR" sz="3000" dirty="0">
              <a:solidFill>
                <a:srgbClr val="002060"/>
              </a:solidFill>
            </a:endParaRPr>
          </a:p>
        </p:txBody>
      </p:sp>
      <p:graphicFrame>
        <p:nvGraphicFramePr>
          <p:cNvPr id="30" name="Tableau 29">
            <a:extLst>
              <a:ext uri="{FF2B5EF4-FFF2-40B4-BE49-F238E27FC236}">
                <a16:creationId xmlns:a16="http://schemas.microsoft.com/office/drawing/2014/main" id="{86BA4CAB-E0A6-423F-AADA-439BEA629FB4}"/>
              </a:ext>
            </a:extLst>
          </p:cNvPr>
          <p:cNvGraphicFramePr>
            <a:graphicFrameLocks noGrp="1"/>
          </p:cNvGraphicFramePr>
          <p:nvPr>
            <p:extLst>
              <p:ext uri="{D42A27DB-BD31-4B8C-83A1-F6EECF244321}">
                <p14:modId xmlns:p14="http://schemas.microsoft.com/office/powerpoint/2010/main" val="1858420680"/>
              </p:ext>
            </p:extLst>
          </p:nvPr>
        </p:nvGraphicFramePr>
        <p:xfrm>
          <a:off x="215175" y="2276872"/>
          <a:ext cx="4252444" cy="3477232"/>
        </p:xfrm>
        <a:graphic>
          <a:graphicData uri="http://schemas.openxmlformats.org/drawingml/2006/table">
            <a:tbl>
              <a:tblPr>
                <a:tableStyleId>{5C22544A-7EE6-4342-B048-85BDC9FD1C3A}</a:tableStyleId>
              </a:tblPr>
              <a:tblGrid>
                <a:gridCol w="2502857">
                  <a:extLst>
                    <a:ext uri="{9D8B030D-6E8A-4147-A177-3AD203B41FA5}">
                      <a16:colId xmlns:a16="http://schemas.microsoft.com/office/drawing/2014/main" val="3627773520"/>
                    </a:ext>
                  </a:extLst>
                </a:gridCol>
                <a:gridCol w="1749587">
                  <a:extLst>
                    <a:ext uri="{9D8B030D-6E8A-4147-A177-3AD203B41FA5}">
                      <a16:colId xmlns:a16="http://schemas.microsoft.com/office/drawing/2014/main" val="1522169437"/>
                    </a:ext>
                  </a:extLst>
                </a:gridCol>
              </a:tblGrid>
              <a:tr h="645112">
                <a:tc>
                  <a:txBody>
                    <a:bodyPr/>
                    <a:lstStyle/>
                    <a:p>
                      <a:pPr algn="l" fontAlgn="b"/>
                      <a:r>
                        <a:rPr lang="fr-FR" sz="1800" u="none" strike="noStrike" dirty="0">
                          <a:effectLst/>
                          <a:latin typeface="Arial" panose="020B0604020202020204" pitchFamily="34" charset="0"/>
                          <a:cs typeface="Arial" panose="020B0604020202020204" pitchFamily="34" charset="0"/>
                        </a:rPr>
                        <a:t>Diamètre de la Terre en demi pouces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941 461 920</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2221794529"/>
                  </a:ext>
                </a:extLst>
              </a:tr>
              <a:tr h="290992">
                <a:tc>
                  <a:txBody>
                    <a:bodyPr/>
                    <a:lstStyle/>
                    <a:p>
                      <a:pPr algn="l" fontAlgn="b"/>
                      <a:r>
                        <a:rPr lang="fr-FR" sz="1800" u="none" strike="noStrike" dirty="0">
                          <a:effectLst/>
                          <a:latin typeface="Arial" panose="020B0604020202020204" pitchFamily="34" charset="0"/>
                          <a:cs typeface="Arial" panose="020B0604020202020204" pitchFamily="34" charset="0"/>
                        </a:rPr>
                        <a:t>coefficient directeur (a)</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fr-FR" sz="1800" u="none" strike="noStrike" dirty="0">
                          <a:effectLst/>
                          <a:latin typeface="Arial" panose="020B0604020202020204" pitchFamily="34" charset="0"/>
                          <a:cs typeface="Arial" panose="020B0604020202020204" pitchFamily="34" charset="0"/>
                        </a:rPr>
                        <a:t>24,482</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39675367"/>
                  </a:ext>
                </a:extLst>
              </a:tr>
              <a:tr h="327518">
                <a:tc>
                  <a:txBody>
                    <a:bodyPr/>
                    <a:lstStyle/>
                    <a:p>
                      <a:pPr algn="l" fontAlgn="b"/>
                      <a:r>
                        <a:rPr lang="fr-FR" sz="1800" u="none" strike="noStrike" dirty="0">
                          <a:effectLst/>
                          <a:latin typeface="Arial" panose="020B0604020202020204" pitchFamily="34" charset="0"/>
                          <a:cs typeface="Arial" panose="020B0604020202020204" pitchFamily="34" charset="0"/>
                        </a:rPr>
                        <a:t>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-15,7</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472775619"/>
                  </a:ext>
                </a:extLst>
              </a:tr>
              <a:tr h="1132191">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minutes  pour la touchée sans se brûler = (a*diamètre de la Terre)-b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800" u="none" strike="noStrike" dirty="0">
                          <a:effectLst/>
                          <a:latin typeface="Arial" panose="020B0604020202020204" pitchFamily="34" charset="0"/>
                          <a:cs typeface="Arial" panose="020B0604020202020204" pitchFamily="34" charset="0"/>
                        </a:rPr>
                        <a:t>23048870741</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10146902"/>
                  </a:ext>
                </a:extLst>
              </a:tr>
              <a:tr h="667621">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années  pour la touchée sans se brûler en jours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1800" b="1" u="none" strike="noStrike" dirty="0">
                          <a:effectLst/>
                          <a:latin typeface="Arial" panose="020B0604020202020204" pitchFamily="34" charset="0"/>
                          <a:cs typeface="Arial" panose="020B0604020202020204" pitchFamily="34" charset="0"/>
                        </a:rPr>
                        <a:t>43852,4938</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4279427769"/>
                  </a:ext>
                </a:extLst>
              </a:tr>
            </a:tbl>
          </a:graphicData>
        </a:graphic>
      </p:graphicFrame>
      <p:graphicFrame>
        <p:nvGraphicFramePr>
          <p:cNvPr id="34" name="Tableau 33">
            <a:extLst>
              <a:ext uri="{FF2B5EF4-FFF2-40B4-BE49-F238E27FC236}">
                <a16:creationId xmlns:a16="http://schemas.microsoft.com/office/drawing/2014/main" id="{EA623464-4BB6-4EB8-B78E-3100BC6F577C}"/>
              </a:ext>
            </a:extLst>
          </p:cNvPr>
          <p:cNvGraphicFramePr>
            <a:graphicFrameLocks noGrp="1"/>
          </p:cNvGraphicFramePr>
          <p:nvPr>
            <p:extLst>
              <p:ext uri="{D42A27DB-BD31-4B8C-83A1-F6EECF244321}">
                <p14:modId xmlns:p14="http://schemas.microsoft.com/office/powerpoint/2010/main" val="2058029851"/>
              </p:ext>
            </p:extLst>
          </p:nvPr>
        </p:nvGraphicFramePr>
        <p:xfrm>
          <a:off x="4591690" y="2276872"/>
          <a:ext cx="4540478" cy="3461790"/>
        </p:xfrm>
        <a:graphic>
          <a:graphicData uri="http://schemas.openxmlformats.org/drawingml/2006/table">
            <a:tbl>
              <a:tblPr>
                <a:tableStyleId>{5C22544A-7EE6-4342-B048-85BDC9FD1C3A}</a:tableStyleId>
              </a:tblPr>
              <a:tblGrid>
                <a:gridCol w="2528472">
                  <a:extLst>
                    <a:ext uri="{9D8B030D-6E8A-4147-A177-3AD203B41FA5}">
                      <a16:colId xmlns:a16="http://schemas.microsoft.com/office/drawing/2014/main" val="3100904653"/>
                    </a:ext>
                  </a:extLst>
                </a:gridCol>
                <a:gridCol w="2012006">
                  <a:extLst>
                    <a:ext uri="{9D8B030D-6E8A-4147-A177-3AD203B41FA5}">
                      <a16:colId xmlns:a16="http://schemas.microsoft.com/office/drawing/2014/main" val="773532334"/>
                    </a:ext>
                  </a:extLst>
                </a:gridCol>
              </a:tblGrid>
              <a:tr h="540565">
                <a:tc>
                  <a:txBody>
                    <a:bodyPr/>
                    <a:lstStyle/>
                    <a:p>
                      <a:pPr algn="l" fontAlgn="b"/>
                      <a:r>
                        <a:rPr lang="fr-FR" sz="1800" u="none" strike="noStrike" dirty="0">
                          <a:effectLst/>
                          <a:latin typeface="Arial" panose="020B0604020202020204" pitchFamily="34" charset="0"/>
                          <a:cs typeface="Arial" panose="020B0604020202020204" pitchFamily="34" charset="0"/>
                        </a:rPr>
                        <a:t>Diamètre de la Terre en demi pouces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941 461 920</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430698799"/>
                  </a:ext>
                </a:extLst>
              </a:tr>
              <a:tr h="398904">
                <a:tc>
                  <a:txBody>
                    <a:bodyPr/>
                    <a:lstStyle/>
                    <a:p>
                      <a:pPr algn="l" fontAlgn="b"/>
                      <a:r>
                        <a:rPr lang="fr-FR" sz="1800" u="none" strike="noStrike" dirty="0">
                          <a:effectLst/>
                          <a:latin typeface="Arial" panose="020B0604020202020204" pitchFamily="34" charset="0"/>
                          <a:cs typeface="Arial" panose="020B0604020202020204" pitchFamily="34" charset="0"/>
                        </a:rPr>
                        <a:t>coefficient directeur (a)</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fr-FR" sz="1800" u="none" strike="noStrike" dirty="0">
                          <a:effectLst/>
                          <a:latin typeface="Arial" panose="020B0604020202020204" pitchFamily="34" charset="0"/>
                          <a:cs typeface="Arial" panose="020B0604020202020204" pitchFamily="34" charset="0"/>
                        </a:rPr>
                        <a:t>53,624</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86879696"/>
                  </a:ext>
                </a:extLst>
              </a:tr>
              <a:tr h="291111">
                <a:tc>
                  <a:txBody>
                    <a:bodyPr/>
                    <a:lstStyle/>
                    <a:p>
                      <a:pPr algn="l" fontAlgn="b"/>
                      <a:r>
                        <a:rPr lang="fr-FR" sz="1800" u="none" strike="noStrike" dirty="0">
                          <a:effectLst/>
                          <a:latin typeface="Arial" panose="020B0604020202020204" pitchFamily="34" charset="0"/>
                          <a:cs typeface="Arial" panose="020B0604020202020204" pitchFamily="34" charset="0"/>
                        </a:rPr>
                        <a:t>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-16,183</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164523223"/>
                  </a:ext>
                </a:extLst>
              </a:tr>
              <a:tr h="1337574">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minutes  pour la touchée sans se brûler = (a*diamètre de la Terre)-b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800" u="none" strike="noStrike" dirty="0">
                          <a:effectLst/>
                          <a:latin typeface="Arial" panose="020B0604020202020204" pitchFamily="34" charset="0"/>
                          <a:cs typeface="Arial" panose="020B0604020202020204" pitchFamily="34" charset="0"/>
                        </a:rPr>
                        <a:t>50484954014</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19951343"/>
                  </a:ext>
                </a:extLst>
              </a:tr>
              <a:tr h="539047">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années  pour la touchée sans se brûler en jours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1800" b="1" u="none" strike="noStrike" dirty="0">
                          <a:effectLst/>
                          <a:latin typeface="Arial" panose="020B0604020202020204" pitchFamily="34" charset="0"/>
                          <a:cs typeface="Arial" panose="020B0604020202020204" pitchFamily="34" charset="0"/>
                        </a:rPr>
                        <a:t>96052,04341</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2605734138"/>
                  </a:ext>
                </a:extLst>
              </a:tr>
            </a:tbl>
          </a:graphicData>
        </a:graphic>
      </p:graphicFrame>
      <p:sp>
        <p:nvSpPr>
          <p:cNvPr id="3" name="ZoneTexte 2">
            <a:extLst>
              <a:ext uri="{FF2B5EF4-FFF2-40B4-BE49-F238E27FC236}">
                <a16:creationId xmlns:a16="http://schemas.microsoft.com/office/drawing/2014/main" id="{C69D6394-4CD9-4C93-8E48-A1FC8870B937}"/>
              </a:ext>
            </a:extLst>
          </p:cNvPr>
          <p:cNvSpPr txBox="1"/>
          <p:nvPr/>
        </p:nvSpPr>
        <p:spPr>
          <a:xfrm>
            <a:off x="242220" y="1412776"/>
            <a:ext cx="4252444"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Calcul du temps de naissance de la Terre</a:t>
            </a:r>
          </a:p>
        </p:txBody>
      </p:sp>
      <p:sp>
        <p:nvSpPr>
          <p:cNvPr id="7" name="ZoneTexte 6">
            <a:extLst>
              <a:ext uri="{FF2B5EF4-FFF2-40B4-BE49-F238E27FC236}">
                <a16:creationId xmlns:a16="http://schemas.microsoft.com/office/drawing/2014/main" id="{EBEA252B-1D82-44B5-A7A9-6A7BE9CA26AE}"/>
              </a:ext>
            </a:extLst>
          </p:cNvPr>
          <p:cNvSpPr txBox="1"/>
          <p:nvPr/>
        </p:nvSpPr>
        <p:spPr>
          <a:xfrm>
            <a:off x="4594247" y="1412776"/>
            <a:ext cx="4252444"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Calcul du temps de refroidissement de la la Terre</a:t>
            </a:r>
          </a:p>
        </p:txBody>
      </p:sp>
    </p:spTree>
    <p:extLst>
      <p:ext uri="{BB962C8B-B14F-4D97-AF65-F5344CB8AC3E}">
        <p14:creationId xmlns:p14="http://schemas.microsoft.com/office/powerpoint/2010/main" val="206328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8EBDDC21-5C2B-494B-AFA5-908C2A3FE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 y="498110"/>
            <a:ext cx="9167295" cy="5861780"/>
          </a:xfrm>
          <a:prstGeom prst="rect">
            <a:avLst/>
          </a:prstGeom>
        </p:spPr>
      </p:pic>
      <p:sp>
        <p:nvSpPr>
          <p:cNvPr id="2" name="Titre 1">
            <a:extLst>
              <a:ext uri="{FF2B5EF4-FFF2-40B4-BE49-F238E27FC236}">
                <a16:creationId xmlns:a16="http://schemas.microsoft.com/office/drawing/2014/main" id="{3F4B8C94-0338-48F4-83DB-DD50F56EF63C}"/>
              </a:ext>
            </a:extLst>
          </p:cNvPr>
          <p:cNvSpPr>
            <a:spLocks noGrp="1"/>
          </p:cNvSpPr>
          <p:nvPr>
            <p:ph type="title"/>
          </p:nvPr>
        </p:nvSpPr>
        <p:spPr>
          <a:xfrm>
            <a:off x="457200" y="274638"/>
            <a:ext cx="8229600" cy="5458618"/>
          </a:xfrm>
        </p:spPr>
        <p:txBody>
          <a:bodyPr>
            <a:normAutofit/>
          </a:bodyPr>
          <a:lstStyle/>
          <a:p>
            <a:r>
              <a:rPr lang="fr-FR" b="1" dirty="0">
                <a:solidFill>
                  <a:schemeClr val="bg1"/>
                </a:solidFill>
                <a:latin typeface="Arial" panose="020B0604020202020204" pitchFamily="34" charset="0"/>
                <a:cs typeface="Arial" panose="020B0604020202020204" pitchFamily="34" charset="0"/>
              </a:rPr>
              <a:t>A la suite de ses expériences, Buffon estima l'âge de la Terre </a:t>
            </a:r>
            <a:r>
              <a:rPr lang="fr-FR" b="1">
                <a:solidFill>
                  <a:schemeClr val="bg1"/>
                </a:solidFill>
                <a:latin typeface="Arial" panose="020B0604020202020204" pitchFamily="34" charset="0"/>
                <a:cs typeface="Arial" panose="020B0604020202020204" pitchFamily="34" charset="0"/>
              </a:rPr>
              <a:t>à 10 millions </a:t>
            </a:r>
            <a:r>
              <a:rPr lang="fr-FR" b="1" dirty="0">
                <a:solidFill>
                  <a:schemeClr val="bg1"/>
                </a:solidFill>
                <a:latin typeface="Arial" panose="020B0604020202020204" pitchFamily="34" charset="0"/>
                <a:cs typeface="Arial" panose="020B0604020202020204" pitchFamily="34" charset="0"/>
              </a:rPr>
              <a:t>d'années environ, pourtant il n'annoncera que 74000 ans. Selon ses notes</a:t>
            </a:r>
          </a:p>
        </p:txBody>
      </p:sp>
    </p:spTree>
    <p:extLst>
      <p:ext uri="{BB962C8B-B14F-4D97-AF65-F5344CB8AC3E}">
        <p14:creationId xmlns:p14="http://schemas.microsoft.com/office/powerpoint/2010/main" val="177781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C:\Users\Tom\AppData\Local\Microsoft\Windows\Temporary Internet Files\Content.IE5\54P6HUVA\MPj0437223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426871" y="238337"/>
            <a:ext cx="8352928" cy="4248471"/>
          </a:xfrm>
        </p:spPr>
        <p:txBody>
          <a:bodyPr>
            <a:normAutofit fontScale="90000"/>
          </a:bodyPr>
          <a:lstStyle/>
          <a:p>
            <a:r>
              <a:rPr lang="fr-FR" sz="5000" b="1" dirty="0">
                <a:solidFill>
                  <a:srgbClr val="FFC000"/>
                </a:solidFill>
              </a:rPr>
              <a:t>Thème 3 </a:t>
            </a:r>
            <a:br>
              <a:rPr lang="fr-FR" sz="5000" b="1" dirty="0">
                <a:solidFill>
                  <a:srgbClr val="FFC000"/>
                </a:solidFill>
              </a:rPr>
            </a:br>
            <a:r>
              <a:rPr lang="fr-FR" sz="5000" b="1" dirty="0">
                <a:solidFill>
                  <a:srgbClr val="FFC000"/>
                </a:solidFill>
              </a:rPr>
              <a:t> La Terre : Un astre singulier</a:t>
            </a:r>
            <a:br>
              <a:rPr lang="fr-FR" sz="4000" dirty="0">
                <a:solidFill>
                  <a:srgbClr val="FFC000"/>
                </a:solidFill>
              </a:rPr>
            </a:br>
            <a:r>
              <a:rPr lang="fr-FR" dirty="0">
                <a:solidFill>
                  <a:srgbClr val="FFC000"/>
                </a:solidFill>
              </a:rPr>
              <a:t>		           </a:t>
            </a:r>
            <a:br>
              <a:rPr lang="fr-FR" dirty="0">
                <a:solidFill>
                  <a:srgbClr val="FFC000"/>
                </a:solidFill>
              </a:rPr>
            </a:br>
            <a:r>
              <a:rPr lang="fr-FR" sz="4000" dirty="0">
                <a:solidFill>
                  <a:srgbClr val="FFC000"/>
                </a:solidFill>
              </a:rPr>
              <a:t> </a:t>
            </a:r>
            <a:r>
              <a:rPr lang="fr-FR" sz="4000" b="1" dirty="0">
                <a:solidFill>
                  <a:srgbClr val="FFC000"/>
                </a:solidFill>
              </a:rPr>
              <a:t>Chapitre 3</a:t>
            </a:r>
            <a:r>
              <a:rPr lang="fr-FR" sz="4000" dirty="0">
                <a:solidFill>
                  <a:srgbClr val="FFC000"/>
                </a:solidFill>
              </a:rPr>
              <a:t> – L’histoire de l’âge de la Terre</a:t>
            </a:r>
            <a:br>
              <a:rPr lang="fr-FR" dirty="0">
                <a:solidFill>
                  <a:schemeClr val="bg1"/>
                </a:solidFill>
              </a:rPr>
            </a:br>
            <a:br>
              <a:rPr lang="fr-FR" dirty="0">
                <a:solidFill>
                  <a:schemeClr val="bg1"/>
                </a:solidFill>
              </a:rPr>
            </a:br>
            <a:endParaRPr lang="fr-FR" dirty="0">
              <a:solidFill>
                <a:schemeClr val="bg1"/>
              </a:solidFill>
            </a:endParaRPr>
          </a:p>
        </p:txBody>
      </p:sp>
      <p:sp>
        <p:nvSpPr>
          <p:cNvPr id="3" name="Sous-titre 2"/>
          <p:cNvSpPr>
            <a:spLocks noGrp="1"/>
          </p:cNvSpPr>
          <p:nvPr>
            <p:ph type="subTitle" idx="1"/>
          </p:nvPr>
        </p:nvSpPr>
        <p:spPr>
          <a:xfrm>
            <a:off x="986911" y="3610508"/>
            <a:ext cx="7232848" cy="2770820"/>
          </a:xfrm>
        </p:spPr>
        <p:txBody>
          <a:bodyPr>
            <a:normAutofit lnSpcReduction="10000"/>
          </a:bodyPr>
          <a:lstStyle/>
          <a:p>
            <a:r>
              <a:rPr lang="fr-FR" sz="3500" b="1" dirty="0">
                <a:latin typeface="Arial" panose="020B0604020202020204" pitchFamily="34" charset="0"/>
                <a:cs typeface="Arial" panose="020B0604020202020204" pitchFamily="34" charset="0"/>
              </a:rPr>
              <a:t>Calculer l’âge de la Terre grâce à la radioactivité</a:t>
            </a:r>
          </a:p>
          <a:p>
            <a:endParaRPr lang="fr-FR" sz="3500" b="1" dirty="0">
              <a:latin typeface="Arial" panose="020B0604020202020204" pitchFamily="34" charset="0"/>
              <a:cs typeface="Arial" panose="020B0604020202020204" pitchFamily="34" charset="0"/>
            </a:endParaRPr>
          </a:p>
          <a:p>
            <a:r>
              <a:rPr lang="fr-FR" sz="3500" b="1" dirty="0">
                <a:latin typeface="Arial" panose="020B0604020202020204" pitchFamily="34" charset="0"/>
                <a:cs typeface="Arial" panose="020B0604020202020204" pitchFamily="34" charset="0"/>
              </a:rPr>
              <a:t>Comprendre la décroissance radioactive</a:t>
            </a:r>
          </a:p>
          <a:p>
            <a:endParaRPr lang="fr-FR" sz="3500" b="1" dirty="0">
              <a:latin typeface="Arial" panose="020B0604020202020204" pitchFamily="34" charset="0"/>
              <a:cs typeface="Arial" panose="020B0604020202020204" pitchFamily="34" charset="0"/>
            </a:endParaRPr>
          </a:p>
          <a:p>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C0603-3C53-4C6D-AB55-288DC75D21E5}"/>
              </a:ext>
            </a:extLst>
          </p:cNvPr>
          <p:cNvSpPr>
            <a:spLocks noGrp="1"/>
          </p:cNvSpPr>
          <p:nvPr>
            <p:ph type="title"/>
          </p:nvPr>
        </p:nvSpPr>
        <p:spPr>
          <a:xfrm>
            <a:off x="457200" y="274638"/>
            <a:ext cx="8229600" cy="778098"/>
          </a:xfrm>
        </p:spPr>
        <p:txBody>
          <a:bodyPr>
            <a:normAutofit/>
          </a:bodyPr>
          <a:lstStyle/>
          <a:p>
            <a:r>
              <a:rPr lang="fr-FR" sz="3000" b="1" dirty="0">
                <a:solidFill>
                  <a:srgbClr val="0070C0"/>
                </a:solidFill>
                <a:latin typeface="Arial" panose="020B0604020202020204" pitchFamily="34" charset="0"/>
                <a:ea typeface="Times New Roman" panose="02020603050405020304" pitchFamily="18" charset="0"/>
                <a:cs typeface="Arial" panose="020B0604020202020204" pitchFamily="34" charset="0"/>
              </a:rPr>
              <a:t>Principe de la décroissance radioactive</a:t>
            </a:r>
            <a:endParaRPr lang="fr-FR" sz="3000" dirty="0"/>
          </a:p>
        </p:txBody>
      </p:sp>
      <p:sp>
        <p:nvSpPr>
          <p:cNvPr id="6" name="Rectangle 5">
            <a:extLst>
              <a:ext uri="{FF2B5EF4-FFF2-40B4-BE49-F238E27FC236}">
                <a16:creationId xmlns:a16="http://schemas.microsoft.com/office/drawing/2014/main" id="{2CBF69CD-B035-4B8A-B62A-B01D71C6CA72}"/>
              </a:ext>
            </a:extLst>
          </p:cNvPr>
          <p:cNvSpPr/>
          <p:nvPr/>
        </p:nvSpPr>
        <p:spPr>
          <a:xfrm>
            <a:off x="323528" y="1072828"/>
            <a:ext cx="8496944" cy="2015936"/>
          </a:xfrm>
          <a:prstGeom prst="rect">
            <a:avLst/>
          </a:prstGeom>
        </p:spPr>
        <p:txBody>
          <a:bodyPr wrap="square">
            <a:spAutoFit/>
          </a:bodyPr>
          <a:lstStyle/>
          <a:p>
            <a:pPr algn="just">
              <a:spcAft>
                <a:spcPts val="0"/>
              </a:spcAft>
            </a:pPr>
            <a:r>
              <a:rPr lang="fr-FR" sz="2500" b="1" dirty="0">
                <a:latin typeface="Arial" panose="020B0604020202020204" pitchFamily="34" charset="0"/>
                <a:ea typeface="Times New Roman" panose="02020603050405020304" pitchFamily="18" charset="0"/>
                <a:cs typeface="Arial" panose="020B0604020202020204" pitchFamily="34" charset="0"/>
              </a:rPr>
              <a:t>Un noyau radioactif</a:t>
            </a:r>
            <a:r>
              <a:rPr lang="fr-FR" sz="2500" dirty="0">
                <a:latin typeface="Arial" panose="020B0604020202020204" pitchFamily="34" charset="0"/>
                <a:ea typeface="Times New Roman" panose="02020603050405020304" pitchFamily="18" charset="0"/>
                <a:cs typeface="Arial" panose="020B0604020202020204" pitchFamily="34" charset="0"/>
              </a:rPr>
              <a:t> est un noyau </a:t>
            </a:r>
            <a:r>
              <a:rPr lang="fr-FR" sz="2500" b="1" dirty="0">
                <a:latin typeface="Arial" panose="020B0604020202020204" pitchFamily="34" charset="0"/>
                <a:ea typeface="Times New Roman" panose="02020603050405020304" pitchFamily="18" charset="0"/>
                <a:cs typeface="Arial" panose="020B0604020202020204" pitchFamily="34" charset="0"/>
              </a:rPr>
              <a:t>instable</a:t>
            </a:r>
            <a:r>
              <a:rPr lang="fr-FR" sz="2500" dirty="0">
                <a:latin typeface="Arial" panose="020B0604020202020204" pitchFamily="34" charset="0"/>
                <a:ea typeface="Times New Roman" panose="02020603050405020304" pitchFamily="18" charset="0"/>
                <a:cs typeface="Arial" panose="020B0604020202020204" pitchFamily="34" charset="0"/>
              </a:rPr>
              <a:t> subissant spontanément une transformation appelée </a:t>
            </a:r>
            <a:r>
              <a:rPr lang="fr-FR" sz="2500" b="1" dirty="0">
                <a:latin typeface="Arial" panose="020B0604020202020204" pitchFamily="34" charset="0"/>
                <a:ea typeface="Times New Roman" panose="02020603050405020304" pitchFamily="18" charset="0"/>
                <a:cs typeface="Arial" panose="020B0604020202020204" pitchFamily="34" charset="0"/>
              </a:rPr>
              <a:t>désintégration</a:t>
            </a:r>
            <a:r>
              <a:rPr lang="fr-FR" sz="2500" dirty="0">
                <a:latin typeface="Arial" panose="020B0604020202020204" pitchFamily="34" charset="0"/>
                <a:ea typeface="Times New Roman" panose="02020603050405020304" pitchFamily="18" charset="0"/>
                <a:cs typeface="Arial" panose="020B0604020202020204" pitchFamily="34" charset="0"/>
              </a:rPr>
              <a:t> permettant un retour à la stabilité. Il ne "vieillit" donc pas puisqu'il se transforme sans subir de modifications progressives. </a:t>
            </a:r>
          </a:p>
        </p:txBody>
      </p:sp>
      <p:pic>
        <p:nvPicPr>
          <p:cNvPr id="7" name="Image 1">
            <a:extLst>
              <a:ext uri="{FF2B5EF4-FFF2-40B4-BE49-F238E27FC236}">
                <a16:creationId xmlns:a16="http://schemas.microsoft.com/office/drawing/2014/main" id="{589FFADC-30A6-485A-A865-8230BDEA5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84983"/>
            <a:ext cx="6797945" cy="330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8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36EDF-B4E1-4B75-B1CE-40A7DE8D90D9}"/>
              </a:ext>
            </a:extLst>
          </p:cNvPr>
          <p:cNvSpPr>
            <a:spLocks noGrp="1"/>
          </p:cNvSpPr>
          <p:nvPr>
            <p:ph type="title"/>
          </p:nvPr>
        </p:nvSpPr>
        <p:spPr>
          <a:xfrm>
            <a:off x="457200" y="980728"/>
            <a:ext cx="8229600" cy="562074"/>
          </a:xfrm>
        </p:spPr>
        <p:txBody>
          <a:bodyPr>
            <a:normAutofit fontScale="90000"/>
          </a:bodyPr>
          <a:lstStyle/>
          <a:p>
            <a:r>
              <a:rPr lang="fr-FR" sz="3300" b="1" dirty="0">
                <a:solidFill>
                  <a:srgbClr val="0070C0"/>
                </a:solidFill>
                <a:latin typeface="Arial" panose="020B0604020202020204" pitchFamily="34" charset="0"/>
                <a:ea typeface="Times New Roman" panose="02020603050405020304" pitchFamily="18" charset="0"/>
                <a:cs typeface="Arial" panose="020B0604020202020204" pitchFamily="34" charset="0"/>
              </a:rPr>
              <a:t>Principe de la décroissance radioactive</a:t>
            </a:r>
            <a:br>
              <a:rPr lang="fr-FR" dirty="0">
                <a:latin typeface="Arial" panose="020B0604020202020204" pitchFamily="34" charset="0"/>
                <a:ea typeface="Times New Roman" panose="02020603050405020304" pitchFamily="18" charset="0"/>
                <a:cs typeface="Arial" panose="020B0604020202020204" pitchFamily="34" charset="0"/>
              </a:rPr>
            </a:br>
            <a:endParaRPr lang="fr-FR" dirty="0"/>
          </a:p>
        </p:txBody>
      </p:sp>
      <p:sp>
        <p:nvSpPr>
          <p:cNvPr id="8" name="Rectangle 7">
            <a:extLst>
              <a:ext uri="{FF2B5EF4-FFF2-40B4-BE49-F238E27FC236}">
                <a16:creationId xmlns:a16="http://schemas.microsoft.com/office/drawing/2014/main" id="{4B1CAD09-4C1E-4522-9591-5043EF71290C}"/>
              </a:ext>
            </a:extLst>
          </p:cNvPr>
          <p:cNvSpPr/>
          <p:nvPr/>
        </p:nvSpPr>
        <p:spPr>
          <a:xfrm>
            <a:off x="786408" y="1916832"/>
            <a:ext cx="7571184" cy="3554819"/>
          </a:xfrm>
          <a:prstGeom prst="rect">
            <a:avLst/>
          </a:prstGeom>
        </p:spPr>
        <p:txBody>
          <a:bodyPr wrap="square">
            <a:spAutoFit/>
          </a:bodyPr>
          <a:lstStyle/>
          <a:p>
            <a:pPr algn="just">
              <a:spcAft>
                <a:spcPts val="0"/>
              </a:spcAft>
            </a:pPr>
            <a:r>
              <a:rPr lang="fr-FR" sz="2500" dirty="0">
                <a:latin typeface="Arial" panose="020B0604020202020204" pitchFamily="34" charset="0"/>
                <a:ea typeface="Times New Roman" panose="02020603050405020304" pitchFamily="18" charset="0"/>
                <a:cs typeface="Arial" panose="020B0604020202020204" pitchFamily="34" charset="0"/>
              </a:rPr>
              <a:t>Pour un noyau donné, le phénomène de désintégration est donc aléatoire et imprévisible. Par contre, l'évolution statistique d'une population de noyaux répond à une loi de probabilité bien déterminée.</a:t>
            </a:r>
          </a:p>
          <a:p>
            <a:pPr algn="just">
              <a:spcAft>
                <a:spcPts val="0"/>
              </a:spcAft>
            </a:pPr>
            <a:endParaRPr lang="fr-FR" sz="25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2500" dirty="0">
                <a:latin typeface="Arial" panose="020B0604020202020204" pitchFamily="34" charset="0"/>
                <a:ea typeface="Times New Roman" panose="02020603050405020304" pitchFamily="18" charset="0"/>
                <a:cs typeface="Arial" panose="020B0604020202020204" pitchFamily="34" charset="0"/>
              </a:rPr>
              <a:t> </a:t>
            </a:r>
            <a:r>
              <a:rPr lang="fr-FR" sz="2500" b="1" dirty="0">
                <a:latin typeface="Arial" panose="020B0604020202020204" pitchFamily="34" charset="0"/>
                <a:ea typeface="Times New Roman" panose="02020603050405020304" pitchFamily="18" charset="0"/>
                <a:cs typeface="Arial" panose="020B0604020202020204" pitchFamily="34" charset="0"/>
              </a:rPr>
              <a:t>Il est alors possible de modéliser cette évolution  pour définir les caractéristiques d’un atome radioactif</a:t>
            </a:r>
          </a:p>
        </p:txBody>
      </p:sp>
    </p:spTree>
    <p:extLst>
      <p:ext uri="{BB962C8B-B14F-4D97-AF65-F5344CB8AC3E}">
        <p14:creationId xmlns:p14="http://schemas.microsoft.com/office/powerpoint/2010/main" val="23640571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22A506C-803D-4447-920B-A738A6AE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écologie - Climat</Template>
  <TotalTime>260</TotalTime>
  <Words>847</Words>
  <Application>Microsoft Office PowerPoint</Application>
  <PresentationFormat>Affichage à l'écran (4:3)</PresentationFormat>
  <Paragraphs>120</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Times New Roman</vt:lpstr>
      <vt:lpstr>Thème Office</vt:lpstr>
      <vt:lpstr>Thème 3   La Terre : Un astre singulier                 Chapitre 3 – L’histoire de l’âge de la Terre  </vt:lpstr>
      <vt:lpstr>Mise en situation et recherche à mener</vt:lpstr>
      <vt:lpstr>Expériences de Buffon Ou comment estimer expérimentalement l’âge de la Terre</vt:lpstr>
      <vt:lpstr>Schématisation des expériences de Buffon</vt:lpstr>
      <vt:lpstr>Calcul du temps de naissance de la Terre et de son refroidissement par Buffon</vt:lpstr>
      <vt:lpstr>A la suite de ses expériences, Buffon estima l'âge de la Terre à 10 millions d'années environ, pourtant il n'annoncera que 74000 ans. Selon ses notes</vt:lpstr>
      <vt:lpstr>Thème 3   La Terre : Un astre singulier                Chapitre 3 – L’histoire de l’âge de la Terre  </vt:lpstr>
      <vt:lpstr>Principe de la décroissance radioactive</vt:lpstr>
      <vt:lpstr>Principe de la décroissance radioactive </vt:lpstr>
      <vt:lpstr>Présentation PowerPoint</vt:lpstr>
      <vt:lpstr>Résultats de la modélisation de la décroissance d’une population d’ atomes radioactifs  un exemple le carbone 14 14 C  </vt:lpstr>
      <vt:lpstr>Détermination des constantes radioactive pour 14 C  </vt:lpstr>
      <vt:lpstr>Thème 3   La Terre : Un astre singulier                 Chapitre 3 – L’histoire de l’âge de la Terre  </vt:lpstr>
      <vt:lpstr>Présentation PowerPoint</vt:lpstr>
      <vt:lpstr>Présentation PowerPoint</vt:lpstr>
      <vt:lpstr>Calcul de l’âge de formation des météorites  </vt:lpstr>
      <vt:lpstr>BILAN</vt:lpstr>
      <vt:lpstr>Thème 3   La Terre : Un astre singulier                 Chapitre 3 – L’histoire de l’âge de la Terre  </vt:lpstr>
      <vt:lpstr>Les zircons  de Jack Hills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francoise beaudoin</dc:creator>
  <cp:keywords/>
  <cp:lastModifiedBy>francoise beaudoin</cp:lastModifiedBy>
  <cp:revision>23</cp:revision>
  <dcterms:created xsi:type="dcterms:W3CDTF">2019-06-23T18:25:33Z</dcterms:created>
  <dcterms:modified xsi:type="dcterms:W3CDTF">2019-09-03T19:25:50Z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TC300072869990</vt:lpwstr>
  </property>
</Properties>
</file>